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0"/>
  </p:notesMasterIdLst>
  <p:sldIdLst>
    <p:sldId id="256" r:id="rId2"/>
    <p:sldId id="257" r:id="rId3"/>
    <p:sldId id="261" r:id="rId4"/>
    <p:sldId id="259" r:id="rId5"/>
    <p:sldId id="262" r:id="rId6"/>
    <p:sldId id="296" r:id="rId7"/>
    <p:sldId id="297" r:id="rId8"/>
    <p:sldId id="298" r:id="rId9"/>
    <p:sldId id="299" r:id="rId10"/>
    <p:sldId id="263"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266" r:id="rId39"/>
  </p:sldIdLst>
  <p:sldSz cx="9144000" cy="5143500" type="screen16x9"/>
  <p:notesSz cx="6858000" cy="9144000"/>
  <p:embeddedFontLst>
    <p:embeddedFont>
      <p:font typeface="Barlow Light" panose="020B0604020202020204" charset="0"/>
      <p:regular r:id="rId41"/>
      <p:bold r:id="rId42"/>
      <p:italic r:id="rId43"/>
      <p:boldItalic r:id="rId44"/>
    </p:embeddedFont>
    <p:embeddedFont>
      <p:font typeface="Barlow"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Segoe UI" panose="020B0502040204020203"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1C7EFF-B079-44CD-85B6-E6D3598932AC}">
  <a:tblStyle styleId="{511C7EFF-B079-44CD-85B6-E6D3598932A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CDC246-CD5F-43C5-B557-0B5EE2D3867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1"/>
    <p:restoredTop sz="94694"/>
  </p:normalViewPr>
  <p:slideViewPr>
    <p:cSldViewPr snapToGrid="0" snapToObjects="1">
      <p:cViewPr varScale="1">
        <p:scale>
          <a:sx n="143" d="100"/>
          <a:sy n="143"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5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59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19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28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383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13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729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94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43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236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93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10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27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515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90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765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450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06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77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666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19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461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828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3701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835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495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087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32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21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04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31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55300" y="1363125"/>
            <a:ext cx="5110800" cy="2417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grpSp>
        <p:nvGrpSpPr>
          <p:cNvPr id="13" name="Google Shape;13;p2"/>
          <p:cNvGrpSpPr/>
          <p:nvPr/>
        </p:nvGrpSpPr>
        <p:grpSpPr>
          <a:xfrm>
            <a:off x="0" y="2550906"/>
            <a:ext cx="719125" cy="41700"/>
            <a:chOff x="0" y="2550906"/>
            <a:chExt cx="719125" cy="41700"/>
          </a:xfrm>
        </p:grpSpPr>
        <p:sp>
          <p:nvSpPr>
            <p:cNvPr id="14" name="Google Shape;14;p2"/>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55300" y="1534047"/>
            <a:ext cx="51108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855300" y="2714552"/>
            <a:ext cx="5110800" cy="428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a:endParaRPr/>
          </a:p>
        </p:txBody>
      </p:sp>
      <p:grpSp>
        <p:nvGrpSpPr>
          <p:cNvPr id="19" name="Google Shape;19;p3"/>
          <p:cNvGrpSpPr/>
          <p:nvPr/>
        </p:nvGrpSpPr>
        <p:grpSpPr>
          <a:xfrm>
            <a:off x="0" y="2550906"/>
            <a:ext cx="719125" cy="41700"/>
            <a:chOff x="0" y="2550906"/>
            <a:chExt cx="719125" cy="41700"/>
          </a:xfrm>
        </p:grpSpPr>
        <p:sp>
          <p:nvSpPr>
            <p:cNvPr id="20" name="Google Shape;20;p3"/>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55300" y="1353948"/>
            <a:ext cx="5307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0" name="Google Shape;30;p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‹nr.›</a:t>
            </a:fld>
            <a:endParaRPr/>
          </a:p>
        </p:txBody>
      </p:sp>
      <p:grpSp>
        <p:nvGrpSpPr>
          <p:cNvPr id="31" name="Google Shape;31;p5"/>
          <p:cNvGrpSpPr/>
          <p:nvPr/>
        </p:nvGrpSpPr>
        <p:grpSpPr>
          <a:xfrm>
            <a:off x="0" y="1120426"/>
            <a:ext cx="719125" cy="41709"/>
            <a:chOff x="0" y="1120426"/>
            <a:chExt cx="719125" cy="41709"/>
          </a:xfrm>
        </p:grpSpPr>
        <p:sp>
          <p:nvSpPr>
            <p:cNvPr id="32" name="Google Shape;32;p5"/>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855275" y="1353950"/>
            <a:ext cx="24795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3682698" y="1353950"/>
            <a:ext cx="2479500" cy="3418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‹nr.›</a:t>
            </a:fld>
            <a:endParaRPr/>
          </a:p>
        </p:txBody>
      </p:sp>
      <p:grpSp>
        <p:nvGrpSpPr>
          <p:cNvPr id="39" name="Google Shape;39;p6"/>
          <p:cNvGrpSpPr/>
          <p:nvPr/>
        </p:nvGrpSpPr>
        <p:grpSpPr>
          <a:xfrm>
            <a:off x="0" y="1120426"/>
            <a:ext cx="719125" cy="41709"/>
            <a:chOff x="0" y="1120426"/>
            <a:chExt cx="719125" cy="41709"/>
          </a:xfrm>
        </p:grpSpPr>
        <p:sp>
          <p:nvSpPr>
            <p:cNvPr id="40" name="Google Shape;40;p6"/>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‹nr.›</a:t>
            </a:fld>
            <a:endParaRPr/>
          </a:p>
        </p:txBody>
      </p:sp>
      <p:grpSp>
        <p:nvGrpSpPr>
          <p:cNvPr id="65" name="Google Shape;65;p10"/>
          <p:cNvGrpSpPr/>
          <p:nvPr/>
        </p:nvGrpSpPr>
        <p:grpSpPr>
          <a:xfrm>
            <a:off x="0" y="2550906"/>
            <a:ext cx="719125" cy="41700"/>
            <a:chOff x="0" y="2550906"/>
            <a:chExt cx="719125" cy="41700"/>
          </a:xfrm>
        </p:grpSpPr>
        <p:sp>
          <p:nvSpPr>
            <p:cNvPr id="66" name="Google Shape;66;p10"/>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5"/>
            </a:gs>
            <a:gs pos="100000">
              <a:schemeClr val="accent6"/>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53070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1pPr>
            <a:lvl2pPr lvl="1"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2pPr>
            <a:lvl3pPr lvl="2"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3pPr>
            <a:lvl4pPr lvl="3"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4pPr>
            <a:lvl5pPr lvl="4"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5pPr>
            <a:lvl6pPr lvl="5"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6pPr>
            <a:lvl7pPr lvl="6"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7pPr>
            <a:lvl8pPr lvl="7"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8pPr>
            <a:lvl9pPr lvl="8"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855300" y="1353948"/>
            <a:ext cx="5307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lvl1pPr lvl="0" algn="ctr" rtl="0">
              <a:buNone/>
              <a:defRPr sz="1300">
                <a:solidFill>
                  <a:schemeClr val="accent2"/>
                </a:solidFill>
                <a:latin typeface="Barlow Light"/>
                <a:ea typeface="Barlow Light"/>
                <a:cs typeface="Barlow Light"/>
                <a:sym typeface="Barlow Light"/>
              </a:defRPr>
            </a:lvl1pPr>
            <a:lvl2pPr lvl="1" algn="ctr" rtl="0">
              <a:buNone/>
              <a:defRPr sz="1300">
                <a:solidFill>
                  <a:schemeClr val="accent2"/>
                </a:solidFill>
                <a:latin typeface="Barlow Light"/>
                <a:ea typeface="Barlow Light"/>
                <a:cs typeface="Barlow Light"/>
                <a:sym typeface="Barlow Light"/>
              </a:defRPr>
            </a:lvl2pPr>
            <a:lvl3pPr lvl="2" algn="ctr" rtl="0">
              <a:buNone/>
              <a:defRPr sz="1300">
                <a:solidFill>
                  <a:schemeClr val="accent2"/>
                </a:solidFill>
                <a:latin typeface="Barlow Light"/>
                <a:ea typeface="Barlow Light"/>
                <a:cs typeface="Barlow Light"/>
                <a:sym typeface="Barlow Light"/>
              </a:defRPr>
            </a:lvl3pPr>
            <a:lvl4pPr lvl="3" algn="ctr" rtl="0">
              <a:buNone/>
              <a:defRPr sz="1300">
                <a:solidFill>
                  <a:schemeClr val="accent2"/>
                </a:solidFill>
                <a:latin typeface="Barlow Light"/>
                <a:ea typeface="Barlow Light"/>
                <a:cs typeface="Barlow Light"/>
                <a:sym typeface="Barlow Light"/>
              </a:defRPr>
            </a:lvl4pPr>
            <a:lvl5pPr lvl="4" algn="ctr" rtl="0">
              <a:buNone/>
              <a:defRPr sz="1300">
                <a:solidFill>
                  <a:schemeClr val="accent2"/>
                </a:solidFill>
                <a:latin typeface="Barlow Light"/>
                <a:ea typeface="Barlow Light"/>
                <a:cs typeface="Barlow Light"/>
                <a:sym typeface="Barlow Light"/>
              </a:defRPr>
            </a:lvl5pPr>
            <a:lvl6pPr lvl="5" algn="ctr" rtl="0">
              <a:buNone/>
              <a:defRPr sz="1300">
                <a:solidFill>
                  <a:schemeClr val="accent2"/>
                </a:solidFill>
                <a:latin typeface="Barlow Light"/>
                <a:ea typeface="Barlow Light"/>
                <a:cs typeface="Barlow Light"/>
                <a:sym typeface="Barlow Light"/>
              </a:defRPr>
            </a:lvl6pPr>
            <a:lvl7pPr lvl="6" algn="ctr" rtl="0">
              <a:buNone/>
              <a:defRPr sz="1300">
                <a:solidFill>
                  <a:schemeClr val="accent2"/>
                </a:solidFill>
                <a:latin typeface="Barlow Light"/>
                <a:ea typeface="Barlow Light"/>
                <a:cs typeface="Barlow Light"/>
                <a:sym typeface="Barlow Light"/>
              </a:defRPr>
            </a:lvl7pPr>
            <a:lvl8pPr lvl="7" algn="ctr" rtl="0">
              <a:buNone/>
              <a:defRPr sz="1300">
                <a:solidFill>
                  <a:schemeClr val="accent2"/>
                </a:solidFill>
                <a:latin typeface="Barlow Light"/>
                <a:ea typeface="Barlow Light"/>
                <a:cs typeface="Barlow Light"/>
                <a:sym typeface="Barlow Light"/>
              </a:defRPr>
            </a:lvl8pPr>
            <a:lvl9pPr lvl="8" algn="ctr" rtl="0">
              <a:buNone/>
              <a:defRPr sz="1300">
                <a:solidFill>
                  <a:schemeClr val="accent2"/>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‹nr.›</a:t>
            </a:fld>
            <a:endParaRPr/>
          </a:p>
        </p:txBody>
      </p:sp>
      <p:sp>
        <p:nvSpPr>
          <p:cNvPr id="9" name="Google Shape;9;p1"/>
          <p:cNvSpPr/>
          <p:nvPr/>
        </p:nvSpPr>
        <p:spPr>
          <a:xfrm>
            <a:off x="0" y="5096950"/>
            <a:ext cx="8719800" cy="46500"/>
          </a:xfrm>
          <a:prstGeom prst="rect">
            <a:avLst/>
          </a:prstGeom>
          <a:gradFill>
            <a:gsLst>
              <a:gs pos="0">
                <a:srgbClr val="FFFFFF">
                  <a:alpha val="29803"/>
                </a:srgbClr>
              </a:gs>
              <a:gs pos="100000">
                <a:srgbClr val="FFFFFF">
                  <a:alpha val="0"/>
                </a:srgbClr>
              </a:gs>
            </a:gsLst>
            <a:lin ang="10800000" scaled="0"/>
          </a:gradFill>
          <a:ln>
            <a:noFill/>
          </a:ln>
        </p:spPr>
        <p:txBody>
          <a:bodyPr spcFirstLastPara="1" wrap="square" lIns="91425" tIns="91425" rIns="91425" bIns="91425" anchor="ctr" anchorCtr="0">
            <a:noAutofit/>
          </a:bodyPr>
          <a:lstStyle/>
          <a:p>
            <a:pPr marL="0" lvl="0" indent="0">
              <a:buNone/>
            </a:pPr>
            <a:endParaRPr/>
          </a:p>
        </p:txBody>
      </p:sp>
      <p:sp>
        <p:nvSpPr>
          <p:cNvPr id="10" name="Google Shape;10;p1"/>
          <p:cNvSpPr/>
          <p:nvPr/>
        </p:nvSpPr>
        <p:spPr>
          <a:xfrm>
            <a:off x="8693400" y="5096950"/>
            <a:ext cx="450600" cy="46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ctrTitle"/>
          </p:nvPr>
        </p:nvSpPr>
        <p:spPr>
          <a:xfrm>
            <a:off x="728062" y="1175219"/>
            <a:ext cx="7227463" cy="312591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Overzicht van</a:t>
            </a:r>
            <a:r>
              <a:rPr lang="en" dirty="0" smtClean="0">
                <a:solidFill>
                  <a:schemeClr val="lt2"/>
                </a:solidFill>
              </a:rPr>
              <a:t> </a:t>
            </a:r>
            <a:br>
              <a:rPr lang="en" dirty="0" smtClean="0">
                <a:solidFill>
                  <a:schemeClr val="lt2"/>
                </a:solidFill>
              </a:rPr>
            </a:br>
            <a:r>
              <a:rPr lang="en" dirty="0" smtClean="0">
                <a:solidFill>
                  <a:schemeClr val="accent1"/>
                </a:solidFill>
              </a:rPr>
              <a:t>De INTEL processoren</a:t>
            </a:r>
            <a:r>
              <a:rPr lang="en" dirty="0"/>
              <a:t/>
            </a:r>
            <a:br>
              <a:rPr lang="en" dirty="0"/>
            </a:br>
            <a:r>
              <a:rPr lang="en" dirty="0" smtClean="0"/>
              <a:t>Over de generaties heen</a:t>
            </a:r>
            <a:br>
              <a:rPr lang="en" dirty="0" smtClean="0"/>
            </a:br>
            <a:r>
              <a:rPr lang="en" sz="2000" dirty="0" smtClean="0"/>
              <a:t>Door Herman en BingAI</a:t>
            </a:r>
            <a:endParaRPr sz="2000" dirty="0">
              <a:solidFill>
                <a:schemeClr val="lt2"/>
              </a:solidFill>
            </a:endParaRPr>
          </a:p>
        </p:txBody>
      </p:sp>
      <p:grpSp>
        <p:nvGrpSpPr>
          <p:cNvPr id="61" name="Grupo 60">
            <a:extLst>
              <a:ext uri="{FF2B5EF4-FFF2-40B4-BE49-F238E27FC236}">
                <a16:creationId xmlns:a16="http://schemas.microsoft.com/office/drawing/2014/main" id="{7B26CBDF-DC18-0E4C-98B9-BDF97A5A70BC}"/>
              </a:ext>
            </a:extLst>
          </p:cNvPr>
          <p:cNvGrpSpPr/>
          <p:nvPr/>
        </p:nvGrpSpPr>
        <p:grpSpPr>
          <a:xfrm>
            <a:off x="5060948" y="-588552"/>
            <a:ext cx="3569633" cy="5559504"/>
            <a:chOff x="1019213" y="3964719"/>
            <a:chExt cx="438896" cy="683556"/>
          </a:xfrm>
        </p:grpSpPr>
        <p:sp>
          <p:nvSpPr>
            <p:cNvPr id="62" name="Google Shape;1271;p46">
              <a:extLst>
                <a:ext uri="{FF2B5EF4-FFF2-40B4-BE49-F238E27FC236}">
                  <a16:creationId xmlns:a16="http://schemas.microsoft.com/office/drawing/2014/main" id="{77F5EF97-915B-B742-98FE-5669BAF437C0}"/>
                </a:ext>
              </a:extLst>
            </p:cNvPr>
            <p:cNvSpPr/>
            <p:nvPr/>
          </p:nvSpPr>
          <p:spPr>
            <a:xfrm>
              <a:off x="1180677" y="3964719"/>
              <a:ext cx="57630" cy="327278"/>
            </a:xfrm>
            <a:custGeom>
              <a:avLst/>
              <a:gdLst/>
              <a:ahLst/>
              <a:cxnLst/>
              <a:rect l="l" t="t" r="r" b="b"/>
              <a:pathLst>
                <a:path w="576302" h="3272780" extrusionOk="0">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272;p46">
              <a:extLst>
                <a:ext uri="{FF2B5EF4-FFF2-40B4-BE49-F238E27FC236}">
                  <a16:creationId xmlns:a16="http://schemas.microsoft.com/office/drawing/2014/main" id="{3B55732B-23AE-0445-9915-9F2B0547BFCF}"/>
                </a:ext>
              </a:extLst>
            </p:cNvPr>
            <p:cNvSpPr/>
            <p:nvPr/>
          </p:nvSpPr>
          <p:spPr>
            <a:xfrm>
              <a:off x="1203159" y="4438020"/>
              <a:ext cx="57558" cy="169609"/>
            </a:xfrm>
            <a:custGeom>
              <a:avLst/>
              <a:gdLst/>
              <a:ahLst/>
              <a:cxnLst/>
              <a:rect l="l" t="t" r="r" b="b"/>
              <a:pathLst>
                <a:path w="575582" h="1696088" extrusionOk="0">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273;p46">
              <a:extLst>
                <a:ext uri="{FF2B5EF4-FFF2-40B4-BE49-F238E27FC236}">
                  <a16:creationId xmlns:a16="http://schemas.microsoft.com/office/drawing/2014/main" id="{3B9CF58F-FBB0-A84E-9F2D-09E8680C81E4}"/>
                </a:ext>
              </a:extLst>
            </p:cNvPr>
            <p:cNvSpPr/>
            <p:nvPr/>
          </p:nvSpPr>
          <p:spPr>
            <a:xfrm>
              <a:off x="1266437" y="4020885"/>
              <a:ext cx="16281" cy="257547"/>
            </a:xfrm>
            <a:custGeom>
              <a:avLst/>
              <a:gdLst/>
              <a:ahLst/>
              <a:cxnLst/>
              <a:rect l="l" t="t" r="r" b="b"/>
              <a:pathLst>
                <a:path w="162805" h="2575466" extrusionOk="0">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274;p46">
              <a:extLst>
                <a:ext uri="{FF2B5EF4-FFF2-40B4-BE49-F238E27FC236}">
                  <a16:creationId xmlns:a16="http://schemas.microsoft.com/office/drawing/2014/main" id="{1325D2DD-A517-4B41-AB4D-5CA2069C4208}"/>
                </a:ext>
              </a:extLst>
            </p:cNvPr>
            <p:cNvSpPr/>
            <p:nvPr/>
          </p:nvSpPr>
          <p:spPr>
            <a:xfrm>
              <a:off x="1191235" y="4555583"/>
              <a:ext cx="37316" cy="55944"/>
            </a:xfrm>
            <a:custGeom>
              <a:avLst/>
              <a:gdLst/>
              <a:ahLst/>
              <a:cxnLst/>
              <a:rect l="l" t="t" r="r" b="b"/>
              <a:pathLst>
                <a:path w="373155"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275;p46">
              <a:extLst>
                <a:ext uri="{FF2B5EF4-FFF2-40B4-BE49-F238E27FC236}">
                  <a16:creationId xmlns:a16="http://schemas.microsoft.com/office/drawing/2014/main" id="{6C3E58E2-DF2C-D847-85B6-CF08285671EE}"/>
                </a:ext>
              </a:extLst>
            </p:cNvPr>
            <p:cNvSpPr/>
            <p:nvPr/>
          </p:nvSpPr>
          <p:spPr>
            <a:xfrm>
              <a:off x="1315853" y="4184741"/>
              <a:ext cx="57558" cy="153705"/>
            </a:xfrm>
            <a:custGeom>
              <a:avLst/>
              <a:gdLst/>
              <a:ahLst/>
              <a:cxnLst/>
              <a:rect l="l" t="t" r="r" b="b"/>
              <a:pathLst>
                <a:path w="575582" h="1537051" extrusionOk="0">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276;p46">
              <a:extLst>
                <a:ext uri="{FF2B5EF4-FFF2-40B4-BE49-F238E27FC236}">
                  <a16:creationId xmlns:a16="http://schemas.microsoft.com/office/drawing/2014/main" id="{0031A356-4BE9-7048-B09A-849D92D1FB3B}"/>
                </a:ext>
              </a:extLst>
            </p:cNvPr>
            <p:cNvSpPr/>
            <p:nvPr/>
          </p:nvSpPr>
          <p:spPr>
            <a:xfrm>
              <a:off x="1346594" y="4172474"/>
              <a:ext cx="36883" cy="55252"/>
            </a:xfrm>
            <a:custGeom>
              <a:avLst/>
              <a:gdLst/>
              <a:ahLst/>
              <a:cxnLst/>
              <a:rect l="l" t="t" r="r" b="b"/>
              <a:pathLst>
                <a:path w="368833" h="552522" extrusionOk="0">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277;p46">
              <a:extLst>
                <a:ext uri="{FF2B5EF4-FFF2-40B4-BE49-F238E27FC236}">
                  <a16:creationId xmlns:a16="http://schemas.microsoft.com/office/drawing/2014/main" id="{57A334E3-FA10-6543-AECA-90CA810F6995}"/>
                </a:ext>
              </a:extLst>
            </p:cNvPr>
            <p:cNvSpPr/>
            <p:nvPr/>
          </p:nvSpPr>
          <p:spPr>
            <a:xfrm>
              <a:off x="1300195" y="4426721"/>
              <a:ext cx="144076" cy="148308"/>
            </a:xfrm>
            <a:custGeom>
              <a:avLst/>
              <a:gdLst/>
              <a:ahLst/>
              <a:cxnLst/>
              <a:rect l="l" t="t" r="r" b="b"/>
              <a:pathLst>
                <a:path w="1440755" h="1483080" extrusionOk="0">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278;p46">
              <a:extLst>
                <a:ext uri="{FF2B5EF4-FFF2-40B4-BE49-F238E27FC236}">
                  <a16:creationId xmlns:a16="http://schemas.microsoft.com/office/drawing/2014/main" id="{97318C7F-80D3-B04E-B9EB-E131520920F4}"/>
                </a:ext>
              </a:extLst>
            </p:cNvPr>
            <p:cNvSpPr/>
            <p:nvPr/>
          </p:nvSpPr>
          <p:spPr>
            <a:xfrm>
              <a:off x="1281448" y="4456718"/>
              <a:ext cx="16281" cy="191557"/>
            </a:xfrm>
            <a:custGeom>
              <a:avLst/>
              <a:gdLst/>
              <a:ahLst/>
              <a:cxnLst/>
              <a:rect l="l" t="t" r="r" b="b"/>
              <a:pathLst>
                <a:path w="162805" h="1915573" extrusionOk="0">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279;p46">
              <a:extLst>
                <a:ext uri="{FF2B5EF4-FFF2-40B4-BE49-F238E27FC236}">
                  <a16:creationId xmlns:a16="http://schemas.microsoft.com/office/drawing/2014/main" id="{AF3C7D5E-8182-1048-84FB-D760F9894C40}"/>
                </a:ext>
              </a:extLst>
            </p:cNvPr>
            <p:cNvSpPr/>
            <p:nvPr/>
          </p:nvSpPr>
          <p:spPr>
            <a:xfrm>
              <a:off x="1416552" y="4536391"/>
              <a:ext cx="37316" cy="55944"/>
            </a:xfrm>
            <a:custGeom>
              <a:avLst/>
              <a:gdLst/>
              <a:ahLst/>
              <a:cxnLst/>
              <a:rect l="l" t="t" r="r" b="b"/>
              <a:pathLst>
                <a:path w="373156"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280;p46">
              <a:extLst>
                <a:ext uri="{FF2B5EF4-FFF2-40B4-BE49-F238E27FC236}">
                  <a16:creationId xmlns:a16="http://schemas.microsoft.com/office/drawing/2014/main" id="{489ABFCD-B008-B140-8676-E86D86EDD9EF}"/>
                </a:ext>
              </a:extLst>
            </p:cNvPr>
            <p:cNvSpPr/>
            <p:nvPr/>
          </p:nvSpPr>
          <p:spPr>
            <a:xfrm>
              <a:off x="1055916" y="4289546"/>
              <a:ext cx="117277" cy="284682"/>
            </a:xfrm>
            <a:custGeom>
              <a:avLst/>
              <a:gdLst/>
              <a:ahLst/>
              <a:cxnLst/>
              <a:rect l="l" t="t" r="r" b="b"/>
              <a:pathLst>
                <a:path w="1172775" h="2846825" extrusionOk="0">
                  <a:moveTo>
                    <a:pt x="0" y="0"/>
                  </a:moveTo>
                  <a:lnTo>
                    <a:pt x="1172776" y="676445"/>
                  </a:lnTo>
                  <a:lnTo>
                    <a:pt x="1172776" y="2846826"/>
                  </a:lnTo>
                  <a:lnTo>
                    <a:pt x="0" y="217038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281;p46">
              <a:extLst>
                <a:ext uri="{FF2B5EF4-FFF2-40B4-BE49-F238E27FC236}">
                  <a16:creationId xmlns:a16="http://schemas.microsoft.com/office/drawing/2014/main" id="{40AABA68-FEAE-794F-B35A-7BF2188FDF1D}"/>
                </a:ext>
              </a:extLst>
            </p:cNvPr>
            <p:cNvSpPr/>
            <p:nvPr/>
          </p:nvSpPr>
          <p:spPr>
            <a:xfrm>
              <a:off x="1074447" y="4427185"/>
              <a:ext cx="69877" cy="48862"/>
            </a:xfrm>
            <a:custGeom>
              <a:avLst/>
              <a:gdLst/>
              <a:ahLst/>
              <a:cxnLst/>
              <a:rect l="l" t="t" r="r" b="b"/>
              <a:pathLst>
                <a:path w="698766" h="488623" extrusionOk="0">
                  <a:moveTo>
                    <a:pt x="0" y="0"/>
                  </a:moveTo>
                  <a:lnTo>
                    <a:pt x="698767" y="402988"/>
                  </a:lnTo>
                  <a:lnTo>
                    <a:pt x="698767" y="488624"/>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282;p46">
              <a:extLst>
                <a:ext uri="{FF2B5EF4-FFF2-40B4-BE49-F238E27FC236}">
                  <a16:creationId xmlns:a16="http://schemas.microsoft.com/office/drawing/2014/main" id="{85934EB1-44EA-214D-8F6A-5FA636F66F35}"/>
                </a:ext>
              </a:extLst>
            </p:cNvPr>
            <p:cNvSpPr/>
            <p:nvPr/>
          </p:nvSpPr>
          <p:spPr>
            <a:xfrm>
              <a:off x="1081701" y="4448211"/>
              <a:ext cx="55397" cy="40515"/>
            </a:xfrm>
            <a:custGeom>
              <a:avLst/>
              <a:gdLst/>
              <a:ahLst/>
              <a:cxnLst/>
              <a:rect l="l" t="t" r="r" b="b"/>
              <a:pathLst>
                <a:path w="553970" h="405147" extrusionOk="0">
                  <a:moveTo>
                    <a:pt x="0" y="0"/>
                  </a:moveTo>
                  <a:lnTo>
                    <a:pt x="553971" y="319512"/>
                  </a:lnTo>
                  <a:lnTo>
                    <a:pt x="553971" y="405147"/>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283;p46">
              <a:extLst>
                <a:ext uri="{FF2B5EF4-FFF2-40B4-BE49-F238E27FC236}">
                  <a16:creationId xmlns:a16="http://schemas.microsoft.com/office/drawing/2014/main" id="{1EA2C423-6846-214B-8C65-916692D3A30E}"/>
                </a:ext>
              </a:extLst>
            </p:cNvPr>
            <p:cNvSpPr/>
            <p:nvPr/>
          </p:nvSpPr>
          <p:spPr>
            <a:xfrm>
              <a:off x="1019213" y="4439815"/>
              <a:ext cx="81619" cy="71314"/>
            </a:xfrm>
            <a:custGeom>
              <a:avLst/>
              <a:gdLst/>
              <a:ahLst/>
              <a:cxnLst/>
              <a:rect l="l" t="t" r="r" b="b"/>
              <a:pathLst>
                <a:path w="816188" h="713145" extrusionOk="0">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284;p46">
              <a:extLst>
                <a:ext uri="{FF2B5EF4-FFF2-40B4-BE49-F238E27FC236}">
                  <a16:creationId xmlns:a16="http://schemas.microsoft.com/office/drawing/2014/main" id="{625D4181-8B66-B44E-9D8A-09DB75CA8799}"/>
                </a:ext>
              </a:extLst>
            </p:cNvPr>
            <p:cNvSpPr/>
            <p:nvPr/>
          </p:nvSpPr>
          <p:spPr>
            <a:xfrm>
              <a:off x="1087088" y="4366761"/>
              <a:ext cx="52804" cy="26266"/>
            </a:xfrm>
            <a:custGeom>
              <a:avLst/>
              <a:gdLst/>
              <a:ahLst/>
              <a:cxnLst/>
              <a:rect l="l" t="t" r="r" b="b"/>
              <a:pathLst>
                <a:path w="528037" h="262662" extrusionOk="0">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285;p46">
              <a:extLst>
                <a:ext uri="{FF2B5EF4-FFF2-40B4-BE49-F238E27FC236}">
                  <a16:creationId xmlns:a16="http://schemas.microsoft.com/office/drawing/2014/main" id="{AC80E4E8-E650-2A41-A6F4-34417C82D4ED}"/>
                </a:ext>
              </a:extLst>
            </p:cNvPr>
            <p:cNvSpPr/>
            <p:nvPr/>
          </p:nvSpPr>
          <p:spPr>
            <a:xfrm>
              <a:off x="1132267" y="4356275"/>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286;p46">
              <a:extLst>
                <a:ext uri="{FF2B5EF4-FFF2-40B4-BE49-F238E27FC236}">
                  <a16:creationId xmlns:a16="http://schemas.microsoft.com/office/drawing/2014/main" id="{CFE2CFDB-33DD-5342-9AE8-FE8201DFF3AB}"/>
                </a:ext>
              </a:extLst>
            </p:cNvPr>
            <p:cNvSpPr/>
            <p:nvPr/>
          </p:nvSpPr>
          <p:spPr>
            <a:xfrm>
              <a:off x="1077823" y="4371919"/>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287;p46">
              <a:extLst>
                <a:ext uri="{FF2B5EF4-FFF2-40B4-BE49-F238E27FC236}">
                  <a16:creationId xmlns:a16="http://schemas.microsoft.com/office/drawing/2014/main" id="{6772935E-2B6A-5849-B5B9-D5250B4150F2}"/>
                </a:ext>
              </a:extLst>
            </p:cNvPr>
            <p:cNvSpPr/>
            <p:nvPr/>
          </p:nvSpPr>
          <p:spPr>
            <a:xfrm>
              <a:off x="1346594" y="4366905"/>
              <a:ext cx="111515" cy="122336"/>
            </a:xfrm>
            <a:custGeom>
              <a:avLst/>
              <a:gdLst/>
              <a:ahLst/>
              <a:cxnLst/>
              <a:rect l="l" t="t" r="r" b="b"/>
              <a:pathLst>
                <a:path w="1115145" h="1223357" extrusionOk="0">
                  <a:moveTo>
                    <a:pt x="1115145" y="643342"/>
                  </a:moveTo>
                  <a:lnTo>
                    <a:pt x="0" y="0"/>
                  </a:lnTo>
                  <a:lnTo>
                    <a:pt x="0" y="580015"/>
                  </a:lnTo>
                  <a:lnTo>
                    <a:pt x="1115145" y="1223358"/>
                  </a:lnTo>
                  <a:lnTo>
                    <a:pt x="1115145" y="643342"/>
                  </a:lnTo>
                  <a:close/>
                </a:path>
              </a:pathLst>
            </a:custGeom>
            <a:gradFill>
              <a:gsLst>
                <a:gs pos="0">
                  <a:srgbClr val="FFFFFF">
                    <a:alpha val="300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288;p46">
              <a:extLst>
                <a:ext uri="{FF2B5EF4-FFF2-40B4-BE49-F238E27FC236}">
                  <a16:creationId xmlns:a16="http://schemas.microsoft.com/office/drawing/2014/main" id="{741D63C1-626A-0341-9F13-21C6353BC368}"/>
                </a:ext>
              </a:extLst>
            </p:cNvPr>
            <p:cNvSpPr/>
            <p:nvPr/>
          </p:nvSpPr>
          <p:spPr>
            <a:xfrm>
              <a:off x="1375037" y="4397332"/>
              <a:ext cx="33570" cy="26338"/>
            </a:xfrm>
            <a:custGeom>
              <a:avLst/>
              <a:gdLst/>
              <a:ahLst/>
              <a:cxnLst/>
              <a:rect l="l" t="t" r="r" b="b"/>
              <a:pathLst>
                <a:path w="335696" h="263381" extrusionOk="0">
                  <a:moveTo>
                    <a:pt x="0" y="0"/>
                  </a:moveTo>
                  <a:lnTo>
                    <a:pt x="335696" y="193578"/>
                  </a:lnTo>
                  <a:lnTo>
                    <a:pt x="335696" y="263382"/>
                  </a:lnTo>
                  <a:lnTo>
                    <a:pt x="0" y="69084"/>
                  </a:lnTo>
                  <a:lnTo>
                    <a:pt x="0" y="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289;p46">
              <a:extLst>
                <a:ext uri="{FF2B5EF4-FFF2-40B4-BE49-F238E27FC236}">
                  <a16:creationId xmlns:a16="http://schemas.microsoft.com/office/drawing/2014/main" id="{7E6F248C-307D-CE4B-AB08-C47A7EE2C7E1}"/>
                </a:ext>
              </a:extLst>
            </p:cNvPr>
            <p:cNvSpPr/>
            <p:nvPr/>
          </p:nvSpPr>
          <p:spPr>
            <a:xfrm>
              <a:off x="1375109" y="4411254"/>
              <a:ext cx="71461" cy="48215"/>
            </a:xfrm>
            <a:custGeom>
              <a:avLst/>
              <a:gdLst/>
              <a:ahLst/>
              <a:cxnLst/>
              <a:rect l="l" t="t" r="r" b="b"/>
              <a:pathLst>
                <a:path w="714614"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290;p46">
              <a:extLst>
                <a:ext uri="{FF2B5EF4-FFF2-40B4-BE49-F238E27FC236}">
                  <a16:creationId xmlns:a16="http://schemas.microsoft.com/office/drawing/2014/main" id="{17FB26FF-1659-C44E-B94D-2B343B1D577A}"/>
                </a:ext>
              </a:extLst>
            </p:cNvPr>
            <p:cNvSpPr/>
            <p:nvPr/>
          </p:nvSpPr>
          <p:spPr>
            <a:xfrm>
              <a:off x="1356578" y="4386341"/>
              <a:ext cx="12679" cy="18805"/>
            </a:xfrm>
            <a:custGeom>
              <a:avLst/>
              <a:gdLst/>
              <a:ahLst/>
              <a:cxnLst/>
              <a:rect l="l" t="t" r="r" b="b"/>
              <a:pathLst>
                <a:path w="126786" h="188049" extrusionOk="0">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291;p46">
              <a:extLst>
                <a:ext uri="{FF2B5EF4-FFF2-40B4-BE49-F238E27FC236}">
                  <a16:creationId xmlns:a16="http://schemas.microsoft.com/office/drawing/2014/main" id="{F1C4DA58-4D5F-FA4D-BD9A-056029406DE2}"/>
                </a:ext>
              </a:extLst>
            </p:cNvPr>
            <p:cNvSpPr/>
            <p:nvPr/>
          </p:nvSpPr>
          <p:spPr>
            <a:xfrm>
              <a:off x="1061303" y="4190012"/>
              <a:ext cx="111515" cy="122336"/>
            </a:xfrm>
            <a:custGeom>
              <a:avLst/>
              <a:gdLst/>
              <a:ahLst/>
              <a:cxnLst/>
              <a:rect l="l" t="t" r="r" b="b"/>
              <a:pathLst>
                <a:path w="1115145" h="1223357" extrusionOk="0">
                  <a:moveTo>
                    <a:pt x="1115145" y="643342"/>
                  </a:moveTo>
                  <a:lnTo>
                    <a:pt x="0" y="0"/>
                  </a:lnTo>
                  <a:lnTo>
                    <a:pt x="0" y="580016"/>
                  </a:lnTo>
                  <a:lnTo>
                    <a:pt x="1115145" y="1223358"/>
                  </a:lnTo>
                  <a:lnTo>
                    <a:pt x="1115145" y="643342"/>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292;p46">
              <a:extLst>
                <a:ext uri="{FF2B5EF4-FFF2-40B4-BE49-F238E27FC236}">
                  <a16:creationId xmlns:a16="http://schemas.microsoft.com/office/drawing/2014/main" id="{6A755387-9E96-4148-8E6F-C5A944634750}"/>
                </a:ext>
              </a:extLst>
            </p:cNvPr>
            <p:cNvSpPr/>
            <p:nvPr/>
          </p:nvSpPr>
          <p:spPr>
            <a:xfrm>
              <a:off x="1089746" y="4220439"/>
              <a:ext cx="33570" cy="26338"/>
            </a:xfrm>
            <a:custGeom>
              <a:avLst/>
              <a:gdLst/>
              <a:ahLst/>
              <a:cxnLst/>
              <a:rect l="l" t="t" r="r" b="b"/>
              <a:pathLst>
                <a:path w="335696" h="263381" extrusionOk="0">
                  <a:moveTo>
                    <a:pt x="0" y="0"/>
                  </a:moveTo>
                  <a:lnTo>
                    <a:pt x="335696" y="193578"/>
                  </a:lnTo>
                  <a:lnTo>
                    <a:pt x="335696" y="263382"/>
                  </a:lnTo>
                  <a:lnTo>
                    <a:pt x="0" y="6980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293;p46">
              <a:extLst>
                <a:ext uri="{FF2B5EF4-FFF2-40B4-BE49-F238E27FC236}">
                  <a16:creationId xmlns:a16="http://schemas.microsoft.com/office/drawing/2014/main" id="{55D1D98D-31B1-0347-B82F-E4609CFD3F7E}"/>
                </a:ext>
              </a:extLst>
            </p:cNvPr>
            <p:cNvSpPr/>
            <p:nvPr/>
          </p:nvSpPr>
          <p:spPr>
            <a:xfrm>
              <a:off x="1089818" y="4234361"/>
              <a:ext cx="71461" cy="48215"/>
            </a:xfrm>
            <a:custGeom>
              <a:avLst/>
              <a:gdLst/>
              <a:ahLst/>
              <a:cxnLst/>
              <a:rect l="l" t="t" r="r" b="b"/>
              <a:pathLst>
                <a:path w="714615"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294;p46">
              <a:extLst>
                <a:ext uri="{FF2B5EF4-FFF2-40B4-BE49-F238E27FC236}">
                  <a16:creationId xmlns:a16="http://schemas.microsoft.com/office/drawing/2014/main" id="{DB899E50-DCE1-254C-87FC-63519D8E2946}"/>
                </a:ext>
              </a:extLst>
            </p:cNvPr>
            <p:cNvSpPr/>
            <p:nvPr/>
          </p:nvSpPr>
          <p:spPr>
            <a:xfrm>
              <a:off x="1071287" y="4209448"/>
              <a:ext cx="12679" cy="18805"/>
            </a:xfrm>
            <a:custGeom>
              <a:avLst/>
              <a:gdLst/>
              <a:ahLst/>
              <a:cxnLst/>
              <a:rect l="l" t="t" r="r" b="b"/>
              <a:pathLst>
                <a:path w="126786" h="188049" extrusionOk="0">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 name="Google Shape;1295;p46">
              <a:extLst>
                <a:ext uri="{FF2B5EF4-FFF2-40B4-BE49-F238E27FC236}">
                  <a16:creationId xmlns:a16="http://schemas.microsoft.com/office/drawing/2014/main" id="{72CB11FE-FCE7-4E45-8440-6CB913E1CB2B}"/>
                </a:ext>
              </a:extLst>
            </p:cNvPr>
            <p:cNvSpPr/>
            <p:nvPr/>
          </p:nvSpPr>
          <p:spPr>
            <a:xfrm>
              <a:off x="1227436" y="4284375"/>
              <a:ext cx="92208" cy="138390"/>
            </a:xfrm>
            <a:custGeom>
              <a:avLst/>
              <a:gdLst/>
              <a:ahLst/>
              <a:cxnLst/>
              <a:rect l="l" t="t" r="r" b="b"/>
              <a:pathLst>
                <a:path w="922083" h="1383901" extrusionOk="0">
                  <a:moveTo>
                    <a:pt x="922084" y="957851"/>
                  </a:moveTo>
                  <a:cubicBezTo>
                    <a:pt x="922084" y="1310466"/>
                    <a:pt x="715336" y="1477418"/>
                    <a:pt x="461042" y="1330616"/>
                  </a:cubicBezTo>
                  <a:cubicBezTo>
                    <a:pt x="206028" y="1183813"/>
                    <a:pt x="0" y="778665"/>
                    <a:pt x="0" y="426050"/>
                  </a:cubicBezTo>
                  <a:cubicBezTo>
                    <a:pt x="0" y="73435"/>
                    <a:pt x="206749" y="-93517"/>
                    <a:pt x="461042" y="53286"/>
                  </a:cubicBezTo>
                  <a:cubicBezTo>
                    <a:pt x="716056" y="200089"/>
                    <a:pt x="922084" y="605236"/>
                    <a:pt x="922084" y="957851"/>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296;p46">
              <a:extLst>
                <a:ext uri="{FF2B5EF4-FFF2-40B4-BE49-F238E27FC236}">
                  <a16:creationId xmlns:a16="http://schemas.microsoft.com/office/drawing/2014/main" id="{79089754-7BA5-F443-96D0-98B236F04D60}"/>
                </a:ext>
              </a:extLst>
            </p:cNvPr>
            <p:cNvSpPr/>
            <p:nvPr/>
          </p:nvSpPr>
          <p:spPr>
            <a:xfrm>
              <a:off x="1244674" y="4345448"/>
              <a:ext cx="12534" cy="17095"/>
            </a:xfrm>
            <a:custGeom>
              <a:avLst/>
              <a:gdLst/>
              <a:ahLst/>
              <a:cxnLst/>
              <a:rect l="l" t="t" r="r" b="b"/>
              <a:pathLst>
                <a:path w="125345" h="170952" extrusionOk="0">
                  <a:moveTo>
                    <a:pt x="106616" y="170551"/>
                  </a:moveTo>
                  <a:cubicBezTo>
                    <a:pt x="118862" y="166952"/>
                    <a:pt x="125346" y="153999"/>
                    <a:pt x="125346" y="131691"/>
                  </a:cubicBezTo>
                  <a:cubicBezTo>
                    <a:pt x="125346" y="108663"/>
                    <a:pt x="118862" y="88514"/>
                    <a:pt x="106616" y="71962"/>
                  </a:cubicBezTo>
                  <a:cubicBezTo>
                    <a:pt x="93649" y="55411"/>
                    <a:pt x="74920" y="39579"/>
                    <a:pt x="50426" y="25907"/>
                  </a:cubicBezTo>
                  <a:cubicBezTo>
                    <a:pt x="42502" y="21589"/>
                    <a:pt x="33858" y="16552"/>
                    <a:pt x="24493" y="12234"/>
                  </a:cubicBezTo>
                  <a:cubicBezTo>
                    <a:pt x="15128" y="7196"/>
                    <a:pt x="7204" y="2879"/>
                    <a:pt x="0" y="0"/>
                  </a:cubicBezTo>
                  <a:lnTo>
                    <a:pt x="0" y="123775"/>
                  </a:lnTo>
                  <a:lnTo>
                    <a:pt x="45384" y="149682"/>
                  </a:lnTo>
                  <a:cubicBezTo>
                    <a:pt x="74199" y="166233"/>
                    <a:pt x="94370" y="172709"/>
                    <a:pt x="106616" y="170551"/>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297;p46">
              <a:extLst>
                <a:ext uri="{FF2B5EF4-FFF2-40B4-BE49-F238E27FC236}">
                  <a16:creationId xmlns:a16="http://schemas.microsoft.com/office/drawing/2014/main" id="{D76E0A5E-42EF-B049-89D5-E562B8E5ED77}"/>
                </a:ext>
              </a:extLst>
            </p:cNvPr>
            <p:cNvSpPr/>
            <p:nvPr/>
          </p:nvSpPr>
          <p:spPr>
            <a:xfrm>
              <a:off x="1244602" y="4367551"/>
              <a:ext cx="14119" cy="20094"/>
            </a:xfrm>
            <a:custGeom>
              <a:avLst/>
              <a:gdLst/>
              <a:ahLst/>
              <a:cxnLst/>
              <a:rect l="l" t="t" r="r" b="b"/>
              <a:pathLst>
                <a:path w="141193" h="200941" extrusionOk="0">
                  <a:moveTo>
                    <a:pt x="58350" y="33822"/>
                  </a:moveTo>
                  <a:lnTo>
                    <a:pt x="0" y="0"/>
                  </a:lnTo>
                  <a:lnTo>
                    <a:pt x="0" y="148242"/>
                  </a:lnTo>
                  <a:cubicBezTo>
                    <a:pt x="7204" y="153279"/>
                    <a:pt x="14408" y="158317"/>
                    <a:pt x="21611" y="162634"/>
                  </a:cubicBezTo>
                  <a:cubicBezTo>
                    <a:pt x="29535" y="167672"/>
                    <a:pt x="38180" y="172709"/>
                    <a:pt x="47545" y="178466"/>
                  </a:cubicBezTo>
                  <a:cubicBezTo>
                    <a:pt x="75640" y="194298"/>
                    <a:pt x="97971" y="202214"/>
                    <a:pt x="115261" y="200774"/>
                  </a:cubicBezTo>
                  <a:cubicBezTo>
                    <a:pt x="132550" y="200055"/>
                    <a:pt x="141194" y="184223"/>
                    <a:pt x="141194" y="154719"/>
                  </a:cubicBezTo>
                  <a:cubicBezTo>
                    <a:pt x="141194" y="128812"/>
                    <a:pt x="133990" y="105784"/>
                    <a:pt x="119583" y="86355"/>
                  </a:cubicBezTo>
                  <a:cubicBezTo>
                    <a:pt x="105175" y="66925"/>
                    <a:pt x="85005" y="48934"/>
                    <a:pt x="58350" y="3382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 name="Google Shape;1298;p46">
              <a:extLst>
                <a:ext uri="{FF2B5EF4-FFF2-40B4-BE49-F238E27FC236}">
                  <a16:creationId xmlns:a16="http://schemas.microsoft.com/office/drawing/2014/main" id="{9EDA398D-D08B-E64A-8551-C8D8EB6C17A5}"/>
                </a:ext>
              </a:extLst>
            </p:cNvPr>
            <p:cNvSpPr/>
            <p:nvPr/>
          </p:nvSpPr>
          <p:spPr>
            <a:xfrm>
              <a:off x="1206032" y="4298728"/>
              <a:ext cx="92208" cy="138390"/>
            </a:xfrm>
            <a:custGeom>
              <a:avLst/>
              <a:gdLst/>
              <a:ahLst/>
              <a:cxnLst/>
              <a:rect l="l" t="t" r="r" b="b"/>
              <a:pathLst>
                <a:path w="922083" h="1383901" extrusionOk="0">
                  <a:moveTo>
                    <a:pt x="461042" y="53286"/>
                  </a:moveTo>
                  <a:cubicBezTo>
                    <a:pt x="206028" y="-93517"/>
                    <a:pt x="0" y="73435"/>
                    <a:pt x="0" y="426050"/>
                  </a:cubicBezTo>
                  <a:cubicBezTo>
                    <a:pt x="0" y="778665"/>
                    <a:pt x="206749" y="1183813"/>
                    <a:pt x="461042" y="1330616"/>
                  </a:cubicBezTo>
                  <a:cubicBezTo>
                    <a:pt x="716056" y="1477418"/>
                    <a:pt x="922084" y="1310466"/>
                    <a:pt x="922084" y="957851"/>
                  </a:cubicBezTo>
                  <a:cubicBezTo>
                    <a:pt x="922084" y="605236"/>
                    <a:pt x="715335" y="200089"/>
                    <a:pt x="461042" y="53286"/>
                  </a:cubicBezTo>
                  <a:close/>
                  <a:moveTo>
                    <a:pt x="574862" y="1010384"/>
                  </a:moveTo>
                  <a:cubicBezTo>
                    <a:pt x="550369" y="1019739"/>
                    <a:pt x="516511" y="1014701"/>
                    <a:pt x="473289" y="995271"/>
                  </a:cubicBezTo>
                  <a:lnTo>
                    <a:pt x="473289" y="1081626"/>
                  </a:lnTo>
                  <a:lnTo>
                    <a:pt x="384682" y="1030533"/>
                  </a:lnTo>
                  <a:lnTo>
                    <a:pt x="384682" y="944898"/>
                  </a:lnTo>
                  <a:cubicBezTo>
                    <a:pt x="378199" y="941300"/>
                    <a:pt x="372436" y="936982"/>
                    <a:pt x="365952" y="932664"/>
                  </a:cubicBezTo>
                  <a:cubicBezTo>
                    <a:pt x="343620" y="917552"/>
                    <a:pt x="320568" y="899562"/>
                    <a:pt x="296075" y="878692"/>
                  </a:cubicBezTo>
                  <a:lnTo>
                    <a:pt x="296075" y="321705"/>
                  </a:lnTo>
                  <a:cubicBezTo>
                    <a:pt x="314805" y="327462"/>
                    <a:pt x="335696" y="336098"/>
                    <a:pt x="358748" y="346892"/>
                  </a:cubicBezTo>
                  <a:cubicBezTo>
                    <a:pt x="367393" y="350490"/>
                    <a:pt x="376037" y="354808"/>
                    <a:pt x="384682" y="359126"/>
                  </a:cubicBezTo>
                  <a:lnTo>
                    <a:pt x="384682" y="273490"/>
                  </a:lnTo>
                  <a:lnTo>
                    <a:pt x="473289" y="324584"/>
                  </a:lnTo>
                  <a:lnTo>
                    <a:pt x="472568" y="412377"/>
                  </a:lnTo>
                  <a:cubicBezTo>
                    <a:pt x="479772" y="418134"/>
                    <a:pt x="486976" y="423172"/>
                    <a:pt x="493459" y="428929"/>
                  </a:cubicBezTo>
                  <a:cubicBezTo>
                    <a:pt x="515791" y="446919"/>
                    <a:pt x="535241" y="467069"/>
                    <a:pt x="551089" y="488658"/>
                  </a:cubicBezTo>
                  <a:cubicBezTo>
                    <a:pt x="566938" y="510246"/>
                    <a:pt x="579184" y="534713"/>
                    <a:pt x="587829" y="560620"/>
                  </a:cubicBezTo>
                  <a:cubicBezTo>
                    <a:pt x="597193" y="586526"/>
                    <a:pt x="601516" y="614591"/>
                    <a:pt x="601516" y="644815"/>
                  </a:cubicBezTo>
                  <a:cubicBezTo>
                    <a:pt x="601516" y="690871"/>
                    <a:pt x="585667" y="718217"/>
                    <a:pt x="553971" y="726133"/>
                  </a:cubicBezTo>
                  <a:cubicBezTo>
                    <a:pt x="580625" y="754918"/>
                    <a:pt x="598634" y="783703"/>
                    <a:pt x="607999" y="813207"/>
                  </a:cubicBezTo>
                  <a:cubicBezTo>
                    <a:pt x="617364" y="841992"/>
                    <a:pt x="622407" y="872216"/>
                    <a:pt x="622407" y="901720"/>
                  </a:cubicBezTo>
                  <a:cubicBezTo>
                    <a:pt x="622407" y="962169"/>
                    <a:pt x="606558" y="998150"/>
                    <a:pt x="574862" y="1010384"/>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err="1"/>
              <a:t>Nehalem</a:t>
            </a:r>
            <a:r>
              <a:rPr lang="nl-BE" dirty="0"/>
              <a:t> processoren zijn de 1e generatie van Intel </a:t>
            </a:r>
            <a:r>
              <a:rPr lang="nl-BE" dirty="0" err="1"/>
              <a:t>Core</a:t>
            </a:r>
            <a:r>
              <a:rPr lang="nl-BE" dirty="0"/>
              <a:t> processoren voor </a:t>
            </a:r>
            <a:r>
              <a:rPr lang="nl-BE" dirty="0" err="1"/>
              <a:t>desktops</a:t>
            </a:r>
            <a:r>
              <a:rPr lang="nl-BE" dirty="0"/>
              <a:t> en servers</a:t>
            </a:r>
            <a:endParaRPr lang="en-US" dirty="0"/>
          </a:p>
          <a:p>
            <a:pPr lvl="0"/>
            <a:r>
              <a:rPr lang="nl-BE" dirty="0"/>
              <a:t>Ze zijn gebaseerd op de </a:t>
            </a:r>
            <a:r>
              <a:rPr lang="nl-BE" dirty="0" err="1"/>
              <a:t>Nehalem</a:t>
            </a:r>
            <a:r>
              <a:rPr lang="nl-BE" dirty="0"/>
              <a:t> microarchitectuur, met transistors van 45 nm breed</a:t>
            </a:r>
            <a:endParaRPr lang="en-US" dirty="0"/>
          </a:p>
          <a:p>
            <a:pPr lvl="0"/>
            <a:r>
              <a:rPr lang="nl-BE" dirty="0"/>
              <a:t>Ze ondersteunen DDR3 geheugen en </a:t>
            </a:r>
            <a:r>
              <a:rPr lang="nl-BE" dirty="0" err="1"/>
              <a:t>PCIe</a:t>
            </a:r>
            <a:r>
              <a:rPr lang="nl-BE" dirty="0"/>
              <a:t> 2.0 interface</a:t>
            </a:r>
            <a:endParaRPr lang="en-US" dirty="0"/>
          </a:p>
          <a:p>
            <a:pPr lvl="0"/>
            <a:r>
              <a:rPr lang="nl-BE" dirty="0"/>
              <a:t>Ze hebben geen geïntegreerde grafische chip, maar wel een geïntegreerde geheugencontroller en een </a:t>
            </a:r>
            <a:r>
              <a:rPr lang="nl-BE" dirty="0" err="1"/>
              <a:t>QuickPath</a:t>
            </a:r>
            <a:r>
              <a:rPr lang="nl-BE" dirty="0"/>
              <a:t> </a:t>
            </a:r>
            <a:r>
              <a:rPr lang="nl-BE" dirty="0" err="1"/>
              <a:t>Interconnect</a:t>
            </a:r>
            <a:r>
              <a:rPr lang="nl-BE" dirty="0"/>
              <a:t> (QPI) bus</a:t>
            </a:r>
            <a:endParaRPr lang="en-US" dirty="0"/>
          </a:p>
          <a:p>
            <a:pPr lvl="0"/>
            <a:r>
              <a:rPr lang="nl-BE" dirty="0"/>
              <a:t>Ze zijn beschikbaar in verschillende modellen, variërend van </a:t>
            </a:r>
            <a:r>
              <a:rPr lang="nl-BE" dirty="0" err="1"/>
              <a:t>Core</a:t>
            </a:r>
            <a:r>
              <a:rPr lang="nl-BE" dirty="0"/>
              <a:t> i3 tot </a:t>
            </a:r>
            <a:r>
              <a:rPr lang="nl-BE" dirty="0" err="1"/>
              <a:t>Core</a:t>
            </a:r>
            <a:r>
              <a:rPr lang="nl-BE" dirty="0"/>
              <a:t> i7 Extreme en </a:t>
            </a:r>
            <a:r>
              <a:rPr lang="nl-BE" dirty="0" err="1"/>
              <a:t>Xeon</a:t>
            </a:r>
            <a:endParaRPr lang="en-US" dirty="0"/>
          </a:p>
          <a:p>
            <a:pPr lvl="0"/>
            <a:r>
              <a:rPr lang="nl-BE" dirty="0"/>
              <a:t>Ze zijn over het algemeen sneller en </a:t>
            </a:r>
            <a:r>
              <a:rPr lang="nl-BE" dirty="0" err="1"/>
              <a:t>schaalbaarder</a:t>
            </a:r>
            <a:r>
              <a:rPr lang="nl-BE" dirty="0"/>
              <a:t> dan de vorige generatie </a:t>
            </a:r>
            <a:r>
              <a:rPr lang="nl-BE" dirty="0" err="1"/>
              <a:t>Core</a:t>
            </a:r>
            <a:r>
              <a:rPr lang="nl-BE" dirty="0"/>
              <a:t> 2 processoren, maar ook duurder en warmer</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2008-2010</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 dirty="0" smtClean="0"/>
              <a:t>Nehalem processoren</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2008-2010</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 dirty="0" smtClean="0"/>
              <a:t>Nehalem processoren</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4" name="Tabel 3"/>
          <p:cNvGraphicFramePr>
            <a:graphicFrameLocks noGrp="1"/>
          </p:cNvGraphicFramePr>
          <p:nvPr>
            <p:extLst>
              <p:ext uri="{D42A27DB-BD31-4B8C-83A1-F6EECF244321}">
                <p14:modId xmlns:p14="http://schemas.microsoft.com/office/powerpoint/2010/main" val="595787174"/>
              </p:ext>
            </p:extLst>
          </p:nvPr>
        </p:nvGraphicFramePr>
        <p:xfrm>
          <a:off x="855663" y="934418"/>
          <a:ext cx="7748873" cy="3638538"/>
        </p:xfrm>
        <a:graphic>
          <a:graphicData uri="http://schemas.openxmlformats.org/drawingml/2006/table">
            <a:tbl>
              <a:tblPr firstRow="1" firstCol="1" bandRow="1">
                <a:tableStyleId>{511C7EFF-B079-44CD-85B6-E6D3598932AC}</a:tableStyleId>
              </a:tblPr>
              <a:tblGrid>
                <a:gridCol w="2064448">
                  <a:extLst>
                    <a:ext uri="{9D8B030D-6E8A-4147-A177-3AD203B41FA5}">
                      <a16:colId xmlns:a16="http://schemas.microsoft.com/office/drawing/2014/main" val="2078747434"/>
                    </a:ext>
                  </a:extLst>
                </a:gridCol>
                <a:gridCol w="1683689">
                  <a:extLst>
                    <a:ext uri="{9D8B030D-6E8A-4147-A177-3AD203B41FA5}">
                      <a16:colId xmlns:a16="http://schemas.microsoft.com/office/drawing/2014/main" val="2428924074"/>
                    </a:ext>
                  </a:extLst>
                </a:gridCol>
                <a:gridCol w="1946505">
                  <a:extLst>
                    <a:ext uri="{9D8B030D-6E8A-4147-A177-3AD203B41FA5}">
                      <a16:colId xmlns:a16="http://schemas.microsoft.com/office/drawing/2014/main" val="2395422533"/>
                    </a:ext>
                  </a:extLst>
                </a:gridCol>
                <a:gridCol w="1289001">
                  <a:extLst>
                    <a:ext uri="{9D8B030D-6E8A-4147-A177-3AD203B41FA5}">
                      <a16:colId xmlns:a16="http://schemas.microsoft.com/office/drawing/2014/main" val="4241945741"/>
                    </a:ext>
                  </a:extLst>
                </a:gridCol>
                <a:gridCol w="765230">
                  <a:extLst>
                    <a:ext uri="{9D8B030D-6E8A-4147-A177-3AD203B41FA5}">
                      <a16:colId xmlns:a16="http://schemas.microsoft.com/office/drawing/2014/main" val="2267784746"/>
                    </a:ext>
                  </a:extLst>
                </a:gridCol>
              </a:tblGrid>
              <a:tr h="606423">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356" marT="74712" marB="74712"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extLst>
                  <a:ext uri="{0D108BD9-81ED-4DB2-BD59-A6C34878D82A}">
                    <a16:rowId xmlns:a16="http://schemas.microsoft.com/office/drawing/2014/main" val="1597593296"/>
                  </a:ext>
                </a:extLst>
              </a:tr>
              <a:tr h="606423">
                <a:tc>
                  <a:txBody>
                    <a:bodyPr/>
                    <a:lstStyle/>
                    <a:p>
                      <a:pPr>
                        <a:lnSpc>
                          <a:spcPct val="107000"/>
                        </a:lnSpc>
                        <a:spcBef>
                          <a:spcPts val="600"/>
                        </a:spcBef>
                        <a:spcAft>
                          <a:spcPts val="600"/>
                        </a:spcAft>
                      </a:pPr>
                      <a:r>
                        <a:rPr lang="en-US" sz="1200" dirty="0">
                          <a:solidFill>
                            <a:schemeClr val="tx1"/>
                          </a:solidFill>
                          <a:effectLst/>
                        </a:rPr>
                        <a:t>Core i7-975 Extreme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356" marT="74712" marB="74712"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3,33 / 3,6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130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$999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extLst>
                  <a:ext uri="{0D108BD9-81ED-4DB2-BD59-A6C34878D82A}">
                    <a16:rowId xmlns:a16="http://schemas.microsoft.com/office/drawing/2014/main" val="1454812719"/>
                  </a:ext>
                </a:extLst>
              </a:tr>
              <a:tr h="606423">
                <a:tc>
                  <a:txBody>
                    <a:bodyPr/>
                    <a:lstStyle/>
                    <a:p>
                      <a:pPr>
                        <a:lnSpc>
                          <a:spcPct val="107000"/>
                        </a:lnSpc>
                        <a:spcBef>
                          <a:spcPts val="600"/>
                        </a:spcBef>
                        <a:spcAft>
                          <a:spcPts val="600"/>
                        </a:spcAft>
                      </a:pPr>
                      <a:r>
                        <a:rPr lang="en-US" sz="1200">
                          <a:solidFill>
                            <a:schemeClr val="tx1"/>
                          </a:solidFill>
                          <a:effectLst/>
                        </a:rPr>
                        <a:t>Core i7-950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356" marT="74712" marB="74712"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3,06 / 3,33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130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$562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extLst>
                  <a:ext uri="{0D108BD9-81ED-4DB2-BD59-A6C34878D82A}">
                    <a16:rowId xmlns:a16="http://schemas.microsoft.com/office/drawing/2014/main" val="1952816509"/>
                  </a:ext>
                </a:extLst>
              </a:tr>
              <a:tr h="606423">
                <a:tc>
                  <a:txBody>
                    <a:bodyPr/>
                    <a:lstStyle/>
                    <a:p>
                      <a:pPr>
                        <a:lnSpc>
                          <a:spcPct val="107000"/>
                        </a:lnSpc>
                        <a:spcBef>
                          <a:spcPts val="600"/>
                        </a:spcBef>
                        <a:spcAft>
                          <a:spcPts val="600"/>
                        </a:spcAft>
                      </a:pPr>
                      <a:r>
                        <a:rPr lang="en-US" sz="1200">
                          <a:solidFill>
                            <a:schemeClr val="tx1"/>
                          </a:solidFill>
                          <a:effectLst/>
                        </a:rPr>
                        <a:t>Core i7-920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356" marT="74712" marB="74712"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dirty="0">
                          <a:solidFill>
                            <a:schemeClr val="tx1"/>
                          </a:solidFill>
                          <a:effectLst/>
                        </a:rPr>
                        <a:t>2,66 / 2,93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130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$284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extLst>
                  <a:ext uri="{0D108BD9-81ED-4DB2-BD59-A6C34878D82A}">
                    <a16:rowId xmlns:a16="http://schemas.microsoft.com/office/drawing/2014/main" val="3212622322"/>
                  </a:ext>
                </a:extLst>
              </a:tr>
              <a:tr h="606423">
                <a:tc>
                  <a:txBody>
                    <a:bodyPr/>
                    <a:lstStyle/>
                    <a:p>
                      <a:pPr>
                        <a:lnSpc>
                          <a:spcPct val="107000"/>
                        </a:lnSpc>
                        <a:spcBef>
                          <a:spcPts val="600"/>
                        </a:spcBef>
                        <a:spcAft>
                          <a:spcPts val="600"/>
                        </a:spcAft>
                      </a:pPr>
                      <a:r>
                        <a:rPr lang="en-US" sz="1200">
                          <a:solidFill>
                            <a:schemeClr val="tx1"/>
                          </a:solidFill>
                          <a:effectLst/>
                        </a:rPr>
                        <a:t>Core i5-750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356" marT="74712" marB="74712"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dirty="0">
                          <a:solidFill>
                            <a:schemeClr val="tx1"/>
                          </a:solidFill>
                          <a:effectLst/>
                        </a:rPr>
                        <a:t>2,66 / 3,2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dirty="0">
                          <a:solidFill>
                            <a:schemeClr val="tx1"/>
                          </a:solidFill>
                          <a:effectLst/>
                        </a:rPr>
                        <a:t>95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$196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extLst>
                  <a:ext uri="{0D108BD9-81ED-4DB2-BD59-A6C34878D82A}">
                    <a16:rowId xmlns:a16="http://schemas.microsoft.com/office/drawing/2014/main" val="1346545702"/>
                  </a:ext>
                </a:extLst>
              </a:tr>
              <a:tr h="606423">
                <a:tc>
                  <a:txBody>
                    <a:bodyPr/>
                    <a:lstStyle/>
                    <a:p>
                      <a:pPr>
                        <a:lnSpc>
                          <a:spcPct val="107000"/>
                        </a:lnSpc>
                        <a:spcBef>
                          <a:spcPts val="600"/>
                        </a:spcBef>
                        <a:spcAft>
                          <a:spcPts val="600"/>
                        </a:spcAft>
                      </a:pPr>
                      <a:r>
                        <a:rPr lang="en-US" sz="1200">
                          <a:solidFill>
                            <a:schemeClr val="tx1"/>
                          </a:solidFill>
                          <a:effectLst/>
                        </a:rPr>
                        <a:t>Core i3-530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356" marT="74712" marB="74712"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a:solidFill>
                            <a:schemeClr val="tx1"/>
                          </a:solidFill>
                          <a:effectLst/>
                        </a:rPr>
                        <a:t>2,93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dirty="0">
                          <a:solidFill>
                            <a:schemeClr val="tx1"/>
                          </a:solidFill>
                          <a:effectLst/>
                        </a:rPr>
                        <a:t>73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tc>
                  <a:txBody>
                    <a:bodyPr/>
                    <a:lstStyle/>
                    <a:p>
                      <a:pPr>
                        <a:lnSpc>
                          <a:spcPct val="107000"/>
                        </a:lnSpc>
                        <a:spcBef>
                          <a:spcPts val="600"/>
                        </a:spcBef>
                        <a:spcAft>
                          <a:spcPts val="600"/>
                        </a:spcAft>
                      </a:pPr>
                      <a:r>
                        <a:rPr lang="en-US" sz="1200" dirty="0">
                          <a:solidFill>
                            <a:schemeClr val="tx1"/>
                          </a:solidFill>
                          <a:effectLst/>
                        </a:rPr>
                        <a:t>$113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356" marR="37356" marT="74712" marB="74712" anchor="b"/>
                </a:tc>
                <a:extLst>
                  <a:ext uri="{0D108BD9-81ED-4DB2-BD59-A6C34878D82A}">
                    <a16:rowId xmlns:a16="http://schemas.microsoft.com/office/drawing/2014/main" val="4078198468"/>
                  </a:ext>
                </a:extLst>
              </a:tr>
            </a:tbl>
          </a:graphicData>
        </a:graphic>
      </p:graphicFrame>
    </p:spTree>
    <p:extLst>
      <p:ext uri="{BB962C8B-B14F-4D97-AF65-F5344CB8AC3E}">
        <p14:creationId xmlns:p14="http://schemas.microsoft.com/office/powerpoint/2010/main" val="123801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a:t>Sandy Bridge processoren zijn de 2e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Sandy Bridge microarchitectuur, met transistors van 32 nm breed</a:t>
            </a:r>
            <a:endParaRPr lang="en-US" dirty="0"/>
          </a:p>
          <a:p>
            <a:pPr lvl="0"/>
            <a:r>
              <a:rPr lang="nl-BE" dirty="0"/>
              <a:t>Ze ondersteunen DDR3 geheugen en </a:t>
            </a:r>
            <a:r>
              <a:rPr lang="nl-BE" dirty="0" err="1"/>
              <a:t>PCIe</a:t>
            </a:r>
            <a:r>
              <a:rPr lang="nl-BE" dirty="0"/>
              <a:t> 2.0 interface</a:t>
            </a:r>
            <a:endParaRPr lang="en-US" dirty="0"/>
          </a:p>
          <a:p>
            <a:pPr lvl="0"/>
            <a:r>
              <a:rPr lang="nl-BE" dirty="0"/>
              <a:t>Ze hebben een geïntegreerde grafische chip gebaseerd op de Gen6 architectuur met ondersteuning voor 4K en DirectX 10.1</a:t>
            </a:r>
            <a:endParaRPr lang="en-US" dirty="0"/>
          </a:p>
          <a:p>
            <a:pPr lvl="0"/>
            <a:r>
              <a:rPr lang="nl-BE" dirty="0"/>
              <a:t>Ze zijn beschikbaar in verschillende modellen, variërend van Pentium Gold tot </a:t>
            </a:r>
            <a:r>
              <a:rPr lang="nl-BE" dirty="0" err="1"/>
              <a:t>Core</a:t>
            </a:r>
            <a:r>
              <a:rPr lang="nl-BE" dirty="0"/>
              <a:t> i7</a:t>
            </a:r>
            <a:endParaRPr lang="en-US" dirty="0"/>
          </a:p>
          <a:p>
            <a:pPr lvl="0"/>
            <a:r>
              <a:rPr lang="nl-BE" dirty="0"/>
              <a:t>Ze zijn over het algemeen sneller en zuiniger dan de vorige generatie </a:t>
            </a:r>
            <a:r>
              <a:rPr lang="nl-BE" dirty="0" err="1"/>
              <a:t>Nehalem</a:t>
            </a:r>
            <a:r>
              <a:rPr lang="nl-BE" dirty="0"/>
              <a:t> processoren, maar niet veel sneller dan de concurrentie van AMD</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2011-2012</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a:t>Sandy Bridge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083272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2011-2012</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a:t>Sandy Bridge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2" name="Tabel 1"/>
          <p:cNvGraphicFramePr>
            <a:graphicFrameLocks noGrp="1"/>
          </p:cNvGraphicFramePr>
          <p:nvPr>
            <p:extLst>
              <p:ext uri="{D42A27DB-BD31-4B8C-83A1-F6EECF244321}">
                <p14:modId xmlns:p14="http://schemas.microsoft.com/office/powerpoint/2010/main" val="2371610182"/>
              </p:ext>
            </p:extLst>
          </p:nvPr>
        </p:nvGraphicFramePr>
        <p:xfrm>
          <a:off x="917122" y="1017858"/>
          <a:ext cx="7376880" cy="3731994"/>
        </p:xfrm>
        <a:graphic>
          <a:graphicData uri="http://schemas.openxmlformats.org/drawingml/2006/table">
            <a:tbl>
              <a:tblPr firstRow="1" firstCol="1" bandRow="1">
                <a:tableStyleId>{511C7EFF-B079-44CD-85B6-E6D3598932AC}</a:tableStyleId>
              </a:tblPr>
              <a:tblGrid>
                <a:gridCol w="1788603">
                  <a:extLst>
                    <a:ext uri="{9D8B030D-6E8A-4147-A177-3AD203B41FA5}">
                      <a16:colId xmlns:a16="http://schemas.microsoft.com/office/drawing/2014/main" val="2537228083"/>
                    </a:ext>
                  </a:extLst>
                </a:gridCol>
                <a:gridCol w="1923462">
                  <a:extLst>
                    <a:ext uri="{9D8B030D-6E8A-4147-A177-3AD203B41FA5}">
                      <a16:colId xmlns:a16="http://schemas.microsoft.com/office/drawing/2014/main" val="928499865"/>
                    </a:ext>
                  </a:extLst>
                </a:gridCol>
                <a:gridCol w="1644884">
                  <a:extLst>
                    <a:ext uri="{9D8B030D-6E8A-4147-A177-3AD203B41FA5}">
                      <a16:colId xmlns:a16="http://schemas.microsoft.com/office/drawing/2014/main" val="3057546916"/>
                    </a:ext>
                  </a:extLst>
                </a:gridCol>
                <a:gridCol w="947950">
                  <a:extLst>
                    <a:ext uri="{9D8B030D-6E8A-4147-A177-3AD203B41FA5}">
                      <a16:colId xmlns:a16="http://schemas.microsoft.com/office/drawing/2014/main" val="1223563862"/>
                    </a:ext>
                  </a:extLst>
                </a:gridCol>
                <a:gridCol w="1071981">
                  <a:extLst>
                    <a:ext uri="{9D8B030D-6E8A-4147-A177-3AD203B41FA5}">
                      <a16:colId xmlns:a16="http://schemas.microsoft.com/office/drawing/2014/main" val="2742772220"/>
                    </a:ext>
                  </a:extLst>
                </a:gridCol>
              </a:tblGrid>
              <a:tr h="621999">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465339751"/>
                  </a:ext>
                </a:extLst>
              </a:tr>
              <a:tr h="621999">
                <a:tc>
                  <a:txBody>
                    <a:bodyPr/>
                    <a:lstStyle/>
                    <a:p>
                      <a:pPr>
                        <a:lnSpc>
                          <a:spcPct val="107000"/>
                        </a:lnSpc>
                        <a:spcBef>
                          <a:spcPts val="600"/>
                        </a:spcBef>
                        <a:spcAft>
                          <a:spcPts val="600"/>
                        </a:spcAft>
                      </a:pPr>
                      <a:r>
                        <a:rPr lang="en-US" sz="1200" dirty="0">
                          <a:solidFill>
                            <a:schemeClr val="tx1"/>
                          </a:solidFill>
                          <a:effectLst/>
                        </a:rPr>
                        <a:t>Core i7-2700K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3,5 / 3,9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81046237"/>
                  </a:ext>
                </a:extLst>
              </a:tr>
              <a:tr h="621999">
                <a:tc>
                  <a:txBody>
                    <a:bodyPr/>
                    <a:lstStyle/>
                    <a:p>
                      <a:pPr>
                        <a:lnSpc>
                          <a:spcPct val="107000"/>
                        </a:lnSpc>
                        <a:spcBef>
                          <a:spcPts val="600"/>
                        </a:spcBef>
                        <a:spcAft>
                          <a:spcPts val="600"/>
                        </a:spcAft>
                      </a:pPr>
                      <a:r>
                        <a:rPr lang="en-US" sz="1200">
                          <a:solidFill>
                            <a:schemeClr val="tx1"/>
                          </a:solidFill>
                          <a:effectLst/>
                        </a:rPr>
                        <a:t>Core i7-2600K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3,4 / 3,8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$317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752261702"/>
                  </a:ext>
                </a:extLst>
              </a:tr>
              <a:tr h="621999">
                <a:tc>
                  <a:txBody>
                    <a:bodyPr/>
                    <a:lstStyle/>
                    <a:p>
                      <a:pPr>
                        <a:lnSpc>
                          <a:spcPct val="107000"/>
                        </a:lnSpc>
                        <a:spcBef>
                          <a:spcPts val="600"/>
                        </a:spcBef>
                        <a:spcAft>
                          <a:spcPts val="600"/>
                        </a:spcAft>
                      </a:pPr>
                      <a:r>
                        <a:rPr lang="en-US" sz="1200">
                          <a:solidFill>
                            <a:schemeClr val="tx1"/>
                          </a:solidFill>
                          <a:effectLst/>
                        </a:rPr>
                        <a:t>Core i5-2500K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3,3 / 3,7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886060503"/>
                  </a:ext>
                </a:extLst>
              </a:tr>
              <a:tr h="621999">
                <a:tc>
                  <a:txBody>
                    <a:bodyPr/>
                    <a:lstStyle/>
                    <a:p>
                      <a:pPr>
                        <a:lnSpc>
                          <a:spcPct val="107000"/>
                        </a:lnSpc>
                        <a:spcBef>
                          <a:spcPts val="600"/>
                        </a:spcBef>
                        <a:spcAft>
                          <a:spcPts val="600"/>
                        </a:spcAft>
                      </a:pPr>
                      <a:r>
                        <a:rPr lang="en-US" sz="1200">
                          <a:solidFill>
                            <a:schemeClr val="tx1"/>
                          </a:solidFill>
                          <a:effectLst/>
                        </a:rPr>
                        <a:t>Core i5-2400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3,1 / 3,4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95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$184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029863287"/>
                  </a:ext>
                </a:extLst>
              </a:tr>
              <a:tr h="621999">
                <a:tc>
                  <a:txBody>
                    <a:bodyPr/>
                    <a:lstStyle/>
                    <a:p>
                      <a:pPr>
                        <a:lnSpc>
                          <a:spcPct val="107000"/>
                        </a:lnSpc>
                        <a:spcBef>
                          <a:spcPts val="600"/>
                        </a:spcBef>
                        <a:spcAft>
                          <a:spcPts val="600"/>
                        </a:spcAft>
                      </a:pPr>
                      <a:r>
                        <a:rPr lang="en-US" sz="1200">
                          <a:solidFill>
                            <a:schemeClr val="tx1"/>
                          </a:solidFill>
                          <a:effectLst/>
                        </a:rPr>
                        <a:t>Core i3-2120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65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$138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442023970"/>
                  </a:ext>
                </a:extLst>
              </a:tr>
            </a:tbl>
          </a:graphicData>
        </a:graphic>
      </p:graphicFrame>
    </p:spTree>
    <p:extLst>
      <p:ext uri="{BB962C8B-B14F-4D97-AF65-F5344CB8AC3E}">
        <p14:creationId xmlns:p14="http://schemas.microsoft.com/office/powerpoint/2010/main" val="2761121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err="1"/>
              <a:t>Ivy</a:t>
            </a:r>
            <a:r>
              <a:rPr lang="nl-BE" dirty="0"/>
              <a:t> Bridge processoren zijn de 3e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a:t>
            </a:r>
            <a:r>
              <a:rPr lang="nl-BE" dirty="0" err="1"/>
              <a:t>Ivy</a:t>
            </a:r>
            <a:r>
              <a:rPr lang="nl-BE" dirty="0"/>
              <a:t> Bridge microarchitectuur, met transistors van 22 nm breed</a:t>
            </a:r>
            <a:endParaRPr lang="en-US" dirty="0"/>
          </a:p>
          <a:p>
            <a:pPr lvl="0"/>
            <a:r>
              <a:rPr lang="nl-BE" dirty="0"/>
              <a:t>Ze ondersteunen DDR3 geheugen en </a:t>
            </a:r>
            <a:r>
              <a:rPr lang="nl-BE" dirty="0" err="1"/>
              <a:t>PCIe</a:t>
            </a:r>
            <a:r>
              <a:rPr lang="nl-BE" dirty="0"/>
              <a:t> 3.0 interface</a:t>
            </a:r>
            <a:endParaRPr lang="en-US" dirty="0"/>
          </a:p>
          <a:p>
            <a:pPr lvl="0"/>
            <a:r>
              <a:rPr lang="nl-BE" dirty="0"/>
              <a:t>Ze hebben een geïntegreerde grafische chip gebaseerd op de Gen7 architectuur met ondersteuning voor 4K en DirectX 11</a:t>
            </a:r>
            <a:endParaRPr lang="en-US" dirty="0"/>
          </a:p>
          <a:p>
            <a:pPr lvl="0"/>
            <a:r>
              <a:rPr lang="nl-BE" dirty="0"/>
              <a:t>Ze zijn beschikbaar in verschillende modellen, variërend van Pentium Gold tot </a:t>
            </a:r>
            <a:r>
              <a:rPr lang="nl-BE" dirty="0" err="1"/>
              <a:t>Core</a:t>
            </a:r>
            <a:r>
              <a:rPr lang="nl-BE" dirty="0"/>
              <a:t> i7</a:t>
            </a:r>
            <a:endParaRPr lang="en-US" dirty="0"/>
          </a:p>
          <a:p>
            <a:pPr lvl="0"/>
            <a:r>
              <a:rPr lang="nl-BE" dirty="0"/>
              <a:t>Ze zijn over het algemeen sneller en zuiniger dan de vorige generatie Sandy Bridge processoren, maar niet veel sneller dan de concurrentie van AMD</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2012-2013</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Ivy</a:t>
            </a:r>
            <a:r>
              <a:rPr lang="nl-BE" dirty="0"/>
              <a:t> Bridge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2469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2012-2013</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Ivy</a:t>
            </a:r>
            <a:r>
              <a:rPr lang="nl-BE" dirty="0"/>
              <a:t> Bridge</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3" name="Tabel 2"/>
          <p:cNvGraphicFramePr>
            <a:graphicFrameLocks noGrp="1"/>
          </p:cNvGraphicFramePr>
          <p:nvPr>
            <p:extLst>
              <p:ext uri="{D42A27DB-BD31-4B8C-83A1-F6EECF244321}">
                <p14:modId xmlns:p14="http://schemas.microsoft.com/office/powerpoint/2010/main" val="392241959"/>
              </p:ext>
            </p:extLst>
          </p:nvPr>
        </p:nvGraphicFramePr>
        <p:xfrm>
          <a:off x="861004" y="1014516"/>
          <a:ext cx="7683289" cy="3735336"/>
        </p:xfrm>
        <a:graphic>
          <a:graphicData uri="http://schemas.openxmlformats.org/drawingml/2006/table">
            <a:tbl>
              <a:tblPr firstRow="1" firstCol="1" bandRow="1">
                <a:tableStyleId>{511C7EFF-B079-44CD-85B6-E6D3598932AC}</a:tableStyleId>
              </a:tblPr>
              <a:tblGrid>
                <a:gridCol w="1898876">
                  <a:extLst>
                    <a:ext uri="{9D8B030D-6E8A-4147-A177-3AD203B41FA5}">
                      <a16:colId xmlns:a16="http://schemas.microsoft.com/office/drawing/2014/main" val="1039714884"/>
                    </a:ext>
                  </a:extLst>
                </a:gridCol>
                <a:gridCol w="1894694">
                  <a:extLst>
                    <a:ext uri="{9D8B030D-6E8A-4147-A177-3AD203B41FA5}">
                      <a16:colId xmlns:a16="http://schemas.microsoft.com/office/drawing/2014/main" val="1132276948"/>
                    </a:ext>
                  </a:extLst>
                </a:gridCol>
                <a:gridCol w="1893651">
                  <a:extLst>
                    <a:ext uri="{9D8B030D-6E8A-4147-A177-3AD203B41FA5}">
                      <a16:colId xmlns:a16="http://schemas.microsoft.com/office/drawing/2014/main" val="4076544760"/>
                    </a:ext>
                  </a:extLst>
                </a:gridCol>
                <a:gridCol w="1153748">
                  <a:extLst>
                    <a:ext uri="{9D8B030D-6E8A-4147-A177-3AD203B41FA5}">
                      <a16:colId xmlns:a16="http://schemas.microsoft.com/office/drawing/2014/main" val="2272996842"/>
                    </a:ext>
                  </a:extLst>
                </a:gridCol>
                <a:gridCol w="842320">
                  <a:extLst>
                    <a:ext uri="{9D8B030D-6E8A-4147-A177-3AD203B41FA5}">
                      <a16:colId xmlns:a16="http://schemas.microsoft.com/office/drawing/2014/main" val="2318459603"/>
                    </a:ext>
                  </a:extLst>
                </a:gridCol>
              </a:tblGrid>
              <a:tr h="622556">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844829343"/>
                  </a:ext>
                </a:extLst>
              </a:tr>
              <a:tr h="622556">
                <a:tc>
                  <a:txBody>
                    <a:bodyPr/>
                    <a:lstStyle/>
                    <a:p>
                      <a:pPr>
                        <a:lnSpc>
                          <a:spcPct val="107000"/>
                        </a:lnSpc>
                        <a:spcBef>
                          <a:spcPts val="600"/>
                        </a:spcBef>
                        <a:spcAft>
                          <a:spcPts val="600"/>
                        </a:spcAft>
                      </a:pPr>
                      <a:r>
                        <a:rPr lang="en-US" sz="1200" dirty="0">
                          <a:solidFill>
                            <a:schemeClr val="tx1"/>
                          </a:solidFill>
                          <a:effectLst/>
                        </a:rPr>
                        <a:t>Core i7-3770K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3,5 / 3,9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77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569116450"/>
                  </a:ext>
                </a:extLst>
              </a:tr>
              <a:tr h="622556">
                <a:tc>
                  <a:txBody>
                    <a:bodyPr/>
                    <a:lstStyle/>
                    <a:p>
                      <a:pPr>
                        <a:lnSpc>
                          <a:spcPct val="107000"/>
                        </a:lnSpc>
                        <a:spcBef>
                          <a:spcPts val="600"/>
                        </a:spcBef>
                        <a:spcAft>
                          <a:spcPts val="600"/>
                        </a:spcAft>
                      </a:pPr>
                      <a:r>
                        <a:rPr lang="en-US" sz="1200" dirty="0">
                          <a:solidFill>
                            <a:schemeClr val="tx1"/>
                          </a:solidFill>
                          <a:effectLst/>
                        </a:rPr>
                        <a:t>Core i7-3770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3,4 / 3,9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77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$294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950446522"/>
                  </a:ext>
                </a:extLst>
              </a:tr>
              <a:tr h="622556">
                <a:tc>
                  <a:txBody>
                    <a:bodyPr/>
                    <a:lstStyle/>
                    <a:p>
                      <a:pPr>
                        <a:lnSpc>
                          <a:spcPct val="107000"/>
                        </a:lnSpc>
                        <a:spcBef>
                          <a:spcPts val="600"/>
                        </a:spcBef>
                        <a:spcAft>
                          <a:spcPts val="600"/>
                        </a:spcAft>
                      </a:pPr>
                      <a:r>
                        <a:rPr lang="en-US" sz="1200">
                          <a:solidFill>
                            <a:schemeClr val="tx1"/>
                          </a:solidFill>
                          <a:effectLst/>
                        </a:rPr>
                        <a:t>Core i5-3570K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3,4 / 3,8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77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$225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065358014"/>
                  </a:ext>
                </a:extLst>
              </a:tr>
              <a:tr h="622556">
                <a:tc>
                  <a:txBody>
                    <a:bodyPr/>
                    <a:lstStyle/>
                    <a:p>
                      <a:pPr>
                        <a:lnSpc>
                          <a:spcPct val="107000"/>
                        </a:lnSpc>
                        <a:spcBef>
                          <a:spcPts val="600"/>
                        </a:spcBef>
                        <a:spcAft>
                          <a:spcPts val="600"/>
                        </a:spcAft>
                      </a:pPr>
                      <a:r>
                        <a:rPr lang="en-US" sz="1200">
                          <a:solidFill>
                            <a:schemeClr val="tx1"/>
                          </a:solidFill>
                          <a:effectLst/>
                        </a:rPr>
                        <a:t>Core i5-3470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3,2 / 3,6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77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$184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99562406"/>
                  </a:ext>
                </a:extLst>
              </a:tr>
              <a:tr h="622556">
                <a:tc>
                  <a:txBody>
                    <a:bodyPr/>
                    <a:lstStyle/>
                    <a:p>
                      <a:pPr>
                        <a:lnSpc>
                          <a:spcPct val="107000"/>
                        </a:lnSpc>
                        <a:spcBef>
                          <a:spcPts val="600"/>
                        </a:spcBef>
                        <a:spcAft>
                          <a:spcPts val="600"/>
                        </a:spcAft>
                      </a:pPr>
                      <a:r>
                        <a:rPr lang="en-US" sz="1200">
                          <a:solidFill>
                            <a:schemeClr val="tx1"/>
                          </a:solidFill>
                          <a:effectLst/>
                        </a:rPr>
                        <a:t>Core i3-3220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55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902529567"/>
                  </a:ext>
                </a:extLst>
              </a:tr>
            </a:tbl>
          </a:graphicData>
        </a:graphic>
      </p:graphicFrame>
    </p:spTree>
    <p:extLst>
      <p:ext uri="{BB962C8B-B14F-4D97-AF65-F5344CB8AC3E}">
        <p14:creationId xmlns:p14="http://schemas.microsoft.com/office/powerpoint/2010/main" val="4002802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err="1"/>
              <a:t>Haswell</a:t>
            </a:r>
            <a:r>
              <a:rPr lang="nl-BE" dirty="0"/>
              <a:t> processoren zijn de 4e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a:t>
            </a:r>
            <a:r>
              <a:rPr lang="nl-BE" dirty="0" err="1"/>
              <a:t>Haswell</a:t>
            </a:r>
            <a:r>
              <a:rPr lang="nl-BE" dirty="0"/>
              <a:t> microarchitectuur, met transistors van 22 nm breed</a:t>
            </a:r>
            <a:endParaRPr lang="en-US" dirty="0"/>
          </a:p>
          <a:p>
            <a:pPr lvl="0"/>
            <a:r>
              <a:rPr lang="nl-BE" dirty="0"/>
              <a:t>Ze ondersteunen DDR3 en DDR4 geheugen en </a:t>
            </a:r>
            <a:r>
              <a:rPr lang="nl-BE" dirty="0" err="1"/>
              <a:t>PCIe</a:t>
            </a:r>
            <a:r>
              <a:rPr lang="nl-BE" dirty="0"/>
              <a:t> 3.0 interface</a:t>
            </a:r>
            <a:endParaRPr lang="en-US" dirty="0"/>
          </a:p>
          <a:p>
            <a:pPr lvl="0"/>
            <a:r>
              <a:rPr lang="nl-BE" dirty="0"/>
              <a:t>Ze hebben een geïntegreerde grafische chip gebaseerd op de Gen7.5 architectuur met ondersteuning voor 4K en DirectX 11.1</a:t>
            </a:r>
            <a:endParaRPr lang="en-US" dirty="0"/>
          </a:p>
          <a:p>
            <a:pPr lvl="0"/>
            <a:r>
              <a:rPr lang="nl-BE" dirty="0"/>
              <a:t>Ze zijn beschikbaar in verschillende modellen, variërend van Pentium Gold tot </a:t>
            </a:r>
            <a:r>
              <a:rPr lang="nl-BE" dirty="0" err="1"/>
              <a:t>Core</a:t>
            </a:r>
            <a:r>
              <a:rPr lang="nl-BE" dirty="0"/>
              <a:t> i7</a:t>
            </a:r>
            <a:endParaRPr lang="en-US" dirty="0"/>
          </a:p>
          <a:p>
            <a:pPr lvl="0"/>
            <a:r>
              <a:rPr lang="nl-BE" dirty="0"/>
              <a:t>Ze zijn over het algemeen sneller en zuiniger dan de vorige generatie </a:t>
            </a:r>
            <a:r>
              <a:rPr lang="nl-BE" dirty="0" err="1"/>
              <a:t>Ivy</a:t>
            </a:r>
            <a:r>
              <a:rPr lang="nl-BE" dirty="0"/>
              <a:t> Bridge processoren, maar niet veel sneller dan de concurrentie van AMD</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2013-2015</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Haswell</a:t>
            </a:r>
            <a:r>
              <a:rPr lang="nl-BE" dirty="0"/>
              <a:t>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38897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2013-2015</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Haswell</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2" name="Tabel 1"/>
          <p:cNvGraphicFramePr>
            <a:graphicFrameLocks noGrp="1"/>
          </p:cNvGraphicFramePr>
          <p:nvPr>
            <p:extLst>
              <p:ext uri="{D42A27DB-BD31-4B8C-83A1-F6EECF244321}">
                <p14:modId xmlns:p14="http://schemas.microsoft.com/office/powerpoint/2010/main" val="1306401830"/>
              </p:ext>
            </p:extLst>
          </p:nvPr>
        </p:nvGraphicFramePr>
        <p:xfrm>
          <a:off x="914401" y="1054566"/>
          <a:ext cx="7690135" cy="3777738"/>
        </p:xfrm>
        <a:graphic>
          <a:graphicData uri="http://schemas.openxmlformats.org/drawingml/2006/table">
            <a:tbl>
              <a:tblPr firstRow="1" firstCol="1" bandRow="1">
                <a:tableStyleId>{511C7EFF-B079-44CD-85B6-E6D3598932AC}</a:tableStyleId>
              </a:tblPr>
              <a:tblGrid>
                <a:gridCol w="1859531">
                  <a:extLst>
                    <a:ext uri="{9D8B030D-6E8A-4147-A177-3AD203B41FA5}">
                      <a16:colId xmlns:a16="http://schemas.microsoft.com/office/drawing/2014/main" val="4208658579"/>
                    </a:ext>
                  </a:extLst>
                </a:gridCol>
                <a:gridCol w="2012735">
                  <a:extLst>
                    <a:ext uri="{9D8B030D-6E8A-4147-A177-3AD203B41FA5}">
                      <a16:colId xmlns:a16="http://schemas.microsoft.com/office/drawing/2014/main" val="102817431"/>
                    </a:ext>
                  </a:extLst>
                </a:gridCol>
                <a:gridCol w="1855091">
                  <a:extLst>
                    <a:ext uri="{9D8B030D-6E8A-4147-A177-3AD203B41FA5}">
                      <a16:colId xmlns:a16="http://schemas.microsoft.com/office/drawing/2014/main" val="363066700"/>
                    </a:ext>
                  </a:extLst>
                </a:gridCol>
                <a:gridCol w="1067982">
                  <a:extLst>
                    <a:ext uri="{9D8B030D-6E8A-4147-A177-3AD203B41FA5}">
                      <a16:colId xmlns:a16="http://schemas.microsoft.com/office/drawing/2014/main" val="4271102089"/>
                    </a:ext>
                  </a:extLst>
                </a:gridCol>
                <a:gridCol w="894796">
                  <a:extLst>
                    <a:ext uri="{9D8B030D-6E8A-4147-A177-3AD203B41FA5}">
                      <a16:colId xmlns:a16="http://schemas.microsoft.com/office/drawing/2014/main" val="3934313221"/>
                    </a:ext>
                  </a:extLst>
                </a:gridCol>
              </a:tblGrid>
              <a:tr h="629623">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900850595"/>
                  </a:ext>
                </a:extLst>
              </a:tr>
              <a:tr h="629623">
                <a:tc>
                  <a:txBody>
                    <a:bodyPr/>
                    <a:lstStyle/>
                    <a:p>
                      <a:pPr>
                        <a:lnSpc>
                          <a:spcPct val="107000"/>
                        </a:lnSpc>
                        <a:spcBef>
                          <a:spcPts val="600"/>
                        </a:spcBef>
                        <a:spcAft>
                          <a:spcPts val="600"/>
                        </a:spcAft>
                      </a:pPr>
                      <a:r>
                        <a:rPr lang="en-US" sz="1200" dirty="0">
                          <a:solidFill>
                            <a:schemeClr val="tx1"/>
                          </a:solidFill>
                          <a:effectLst/>
                        </a:rPr>
                        <a:t>Core i7-4790K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4,0 / 4,4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88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371585742"/>
                  </a:ext>
                </a:extLst>
              </a:tr>
              <a:tr h="629623">
                <a:tc>
                  <a:txBody>
                    <a:bodyPr/>
                    <a:lstStyle/>
                    <a:p>
                      <a:pPr>
                        <a:lnSpc>
                          <a:spcPct val="107000"/>
                        </a:lnSpc>
                        <a:spcBef>
                          <a:spcPts val="600"/>
                        </a:spcBef>
                        <a:spcAft>
                          <a:spcPts val="600"/>
                        </a:spcAft>
                      </a:pPr>
                      <a:r>
                        <a:rPr lang="en-US" sz="1200">
                          <a:solidFill>
                            <a:schemeClr val="tx1"/>
                          </a:solidFill>
                          <a:effectLst/>
                        </a:rPr>
                        <a:t>Core i7-4770K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3,5 / 3,9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84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14971468"/>
                  </a:ext>
                </a:extLst>
              </a:tr>
              <a:tr h="629623">
                <a:tc>
                  <a:txBody>
                    <a:bodyPr/>
                    <a:lstStyle/>
                    <a:p>
                      <a:pPr>
                        <a:lnSpc>
                          <a:spcPct val="107000"/>
                        </a:lnSpc>
                        <a:spcBef>
                          <a:spcPts val="600"/>
                        </a:spcBef>
                        <a:spcAft>
                          <a:spcPts val="600"/>
                        </a:spcAft>
                      </a:pPr>
                      <a:r>
                        <a:rPr lang="en-US" sz="1200">
                          <a:solidFill>
                            <a:schemeClr val="tx1"/>
                          </a:solidFill>
                          <a:effectLst/>
                        </a:rPr>
                        <a:t>Core i5-4690K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3,5 / 3,9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88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$242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82790237"/>
                  </a:ext>
                </a:extLst>
              </a:tr>
              <a:tr h="629623">
                <a:tc>
                  <a:txBody>
                    <a:bodyPr/>
                    <a:lstStyle/>
                    <a:p>
                      <a:pPr>
                        <a:lnSpc>
                          <a:spcPct val="107000"/>
                        </a:lnSpc>
                        <a:spcBef>
                          <a:spcPts val="600"/>
                        </a:spcBef>
                        <a:spcAft>
                          <a:spcPts val="600"/>
                        </a:spcAft>
                      </a:pPr>
                      <a:r>
                        <a:rPr lang="en-US" sz="1200">
                          <a:solidFill>
                            <a:schemeClr val="tx1"/>
                          </a:solidFill>
                          <a:effectLst/>
                        </a:rPr>
                        <a:t>Core i5-4590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3,3 / 3,7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84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$192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958176312"/>
                  </a:ext>
                </a:extLst>
              </a:tr>
              <a:tr h="629623">
                <a:tc>
                  <a:txBody>
                    <a:bodyPr/>
                    <a:lstStyle/>
                    <a:p>
                      <a:pPr>
                        <a:lnSpc>
                          <a:spcPct val="107000"/>
                        </a:lnSpc>
                        <a:spcBef>
                          <a:spcPts val="600"/>
                        </a:spcBef>
                        <a:spcAft>
                          <a:spcPts val="600"/>
                        </a:spcAft>
                      </a:pPr>
                      <a:r>
                        <a:rPr lang="en-US" sz="1200">
                          <a:solidFill>
                            <a:schemeClr val="tx1"/>
                          </a:solidFill>
                          <a:effectLst/>
                        </a:rPr>
                        <a:t>Core i3-4170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3,7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54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159685355"/>
                  </a:ext>
                </a:extLst>
              </a:tr>
            </a:tbl>
          </a:graphicData>
        </a:graphic>
      </p:graphicFrame>
    </p:spTree>
    <p:extLst>
      <p:ext uri="{BB962C8B-B14F-4D97-AF65-F5344CB8AC3E}">
        <p14:creationId xmlns:p14="http://schemas.microsoft.com/office/powerpoint/2010/main" val="130606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err="1"/>
              <a:t>Broadwell</a:t>
            </a:r>
            <a:r>
              <a:rPr lang="nl-BE" dirty="0"/>
              <a:t> processoren zijn de 5e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a:t>
            </a:r>
            <a:r>
              <a:rPr lang="nl-BE" dirty="0" err="1"/>
              <a:t>Broadwell</a:t>
            </a:r>
            <a:r>
              <a:rPr lang="nl-BE" dirty="0"/>
              <a:t> microarchitectuur, met transistors van 14 nm breed</a:t>
            </a:r>
            <a:endParaRPr lang="en-US" dirty="0"/>
          </a:p>
          <a:p>
            <a:pPr lvl="0"/>
            <a:r>
              <a:rPr lang="nl-BE" dirty="0"/>
              <a:t>Ze ondersteunen DDR3 en DDR4 geheugen en </a:t>
            </a:r>
            <a:r>
              <a:rPr lang="nl-BE" dirty="0" err="1"/>
              <a:t>PCIe</a:t>
            </a:r>
            <a:r>
              <a:rPr lang="nl-BE" dirty="0"/>
              <a:t> 3.0 interface</a:t>
            </a:r>
            <a:endParaRPr lang="en-US" dirty="0"/>
          </a:p>
          <a:p>
            <a:pPr lvl="0"/>
            <a:r>
              <a:rPr lang="nl-BE" dirty="0"/>
              <a:t>Ze hebben een geïntegreerde grafische chip gebaseerd op de Gen9 architectuur met ondersteuning voor 4K en DirectX 12</a:t>
            </a:r>
            <a:endParaRPr lang="en-US" dirty="0"/>
          </a:p>
          <a:p>
            <a:pPr lvl="0"/>
            <a:r>
              <a:rPr lang="nl-BE" dirty="0"/>
              <a:t>Ze zijn beschikbaar in verschillende modellen, variërend van Pentium Gold tot </a:t>
            </a:r>
            <a:r>
              <a:rPr lang="nl-BE" dirty="0" err="1"/>
              <a:t>Core</a:t>
            </a:r>
            <a:r>
              <a:rPr lang="nl-BE" dirty="0"/>
              <a:t> i7</a:t>
            </a:r>
            <a:endParaRPr lang="en-US" dirty="0"/>
          </a:p>
          <a:p>
            <a:pPr lvl="0"/>
            <a:r>
              <a:rPr lang="nl-BE" dirty="0"/>
              <a:t>Ze zijn over het algemeen sneller en zuiniger dan de vorige generatie </a:t>
            </a:r>
            <a:r>
              <a:rPr lang="nl-BE" dirty="0" err="1"/>
              <a:t>Haswell</a:t>
            </a:r>
            <a:r>
              <a:rPr lang="nl-BE" dirty="0"/>
              <a:t> processoren, maar niet veel sneller dan de concurrentie van AMD</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2014-2016</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Broadwell</a:t>
            </a:r>
            <a:r>
              <a:rPr lang="nl-BE" dirty="0" smtClean="0"/>
              <a:t>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032620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2014-2016</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Broadwell</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3" name="Tabel 2"/>
          <p:cNvGraphicFramePr>
            <a:graphicFrameLocks noGrp="1"/>
          </p:cNvGraphicFramePr>
          <p:nvPr>
            <p:extLst>
              <p:ext uri="{D42A27DB-BD31-4B8C-83A1-F6EECF244321}">
                <p14:modId xmlns:p14="http://schemas.microsoft.com/office/powerpoint/2010/main" val="2872183903"/>
              </p:ext>
            </p:extLst>
          </p:nvPr>
        </p:nvGraphicFramePr>
        <p:xfrm>
          <a:off x="910213" y="921947"/>
          <a:ext cx="7322200" cy="3720018"/>
        </p:xfrm>
        <a:graphic>
          <a:graphicData uri="http://schemas.openxmlformats.org/drawingml/2006/table">
            <a:tbl>
              <a:tblPr firstRow="1" firstCol="1" bandRow="1">
                <a:tableStyleId>{511C7EFF-B079-44CD-85B6-E6D3598932AC}</a:tableStyleId>
              </a:tblPr>
              <a:tblGrid>
                <a:gridCol w="1689739">
                  <a:extLst>
                    <a:ext uri="{9D8B030D-6E8A-4147-A177-3AD203B41FA5}">
                      <a16:colId xmlns:a16="http://schemas.microsoft.com/office/drawing/2014/main" val="3926541206"/>
                    </a:ext>
                  </a:extLst>
                </a:gridCol>
                <a:gridCol w="1841848">
                  <a:extLst>
                    <a:ext uri="{9D8B030D-6E8A-4147-A177-3AD203B41FA5}">
                      <a16:colId xmlns:a16="http://schemas.microsoft.com/office/drawing/2014/main" val="618238969"/>
                    </a:ext>
                  </a:extLst>
                </a:gridCol>
                <a:gridCol w="1841848">
                  <a:extLst>
                    <a:ext uri="{9D8B030D-6E8A-4147-A177-3AD203B41FA5}">
                      <a16:colId xmlns:a16="http://schemas.microsoft.com/office/drawing/2014/main" val="959219102"/>
                    </a:ext>
                  </a:extLst>
                </a:gridCol>
                <a:gridCol w="1061459">
                  <a:extLst>
                    <a:ext uri="{9D8B030D-6E8A-4147-A177-3AD203B41FA5}">
                      <a16:colId xmlns:a16="http://schemas.microsoft.com/office/drawing/2014/main" val="2331949146"/>
                    </a:ext>
                  </a:extLst>
                </a:gridCol>
                <a:gridCol w="887306">
                  <a:extLst>
                    <a:ext uri="{9D8B030D-6E8A-4147-A177-3AD203B41FA5}">
                      <a16:colId xmlns:a16="http://schemas.microsoft.com/office/drawing/2014/main" val="2363233680"/>
                    </a:ext>
                  </a:extLst>
                </a:gridCol>
              </a:tblGrid>
              <a:tr h="620003">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401206959"/>
                  </a:ext>
                </a:extLst>
              </a:tr>
              <a:tr h="620003">
                <a:tc>
                  <a:txBody>
                    <a:bodyPr/>
                    <a:lstStyle/>
                    <a:p>
                      <a:pPr>
                        <a:lnSpc>
                          <a:spcPct val="107000"/>
                        </a:lnSpc>
                        <a:spcBef>
                          <a:spcPts val="600"/>
                        </a:spcBef>
                        <a:spcAft>
                          <a:spcPts val="600"/>
                        </a:spcAft>
                      </a:pPr>
                      <a:r>
                        <a:rPr lang="en-US" sz="1200" dirty="0">
                          <a:solidFill>
                            <a:schemeClr val="tx1"/>
                          </a:solidFill>
                          <a:effectLst/>
                        </a:rPr>
                        <a:t>Core i7-5775C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 / 3,7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65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$366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042942788"/>
                  </a:ext>
                </a:extLst>
              </a:tr>
              <a:tr h="620003">
                <a:tc>
                  <a:txBody>
                    <a:bodyPr/>
                    <a:lstStyle/>
                    <a:p>
                      <a:pPr>
                        <a:lnSpc>
                          <a:spcPct val="107000"/>
                        </a:lnSpc>
                        <a:spcBef>
                          <a:spcPts val="600"/>
                        </a:spcBef>
                        <a:spcAft>
                          <a:spcPts val="600"/>
                        </a:spcAft>
                      </a:pPr>
                      <a:r>
                        <a:rPr lang="en-US" sz="1200">
                          <a:solidFill>
                            <a:schemeClr val="tx1"/>
                          </a:solidFill>
                          <a:effectLst/>
                        </a:rPr>
                        <a:t>Core i7-5775R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 / 3,8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65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$348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17524833"/>
                  </a:ext>
                </a:extLst>
              </a:tr>
              <a:tr h="620003">
                <a:tc>
                  <a:txBody>
                    <a:bodyPr/>
                    <a:lstStyle/>
                    <a:p>
                      <a:pPr>
                        <a:lnSpc>
                          <a:spcPct val="107000"/>
                        </a:lnSpc>
                        <a:spcBef>
                          <a:spcPts val="600"/>
                        </a:spcBef>
                        <a:spcAft>
                          <a:spcPts val="600"/>
                        </a:spcAft>
                      </a:pPr>
                      <a:r>
                        <a:rPr lang="en-US" sz="1200">
                          <a:solidFill>
                            <a:schemeClr val="tx1"/>
                          </a:solidFill>
                          <a:effectLst/>
                        </a:rPr>
                        <a:t>Core i5-5675C</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3,1 / 3,6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65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$276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66982230"/>
                  </a:ext>
                </a:extLst>
              </a:tr>
              <a:tr h="620003">
                <a:tc>
                  <a:txBody>
                    <a:bodyPr/>
                    <a:lstStyle/>
                    <a:p>
                      <a:pPr>
                        <a:lnSpc>
                          <a:spcPct val="107000"/>
                        </a:lnSpc>
                        <a:spcBef>
                          <a:spcPts val="600"/>
                        </a:spcBef>
                        <a:spcAft>
                          <a:spcPts val="600"/>
                        </a:spcAft>
                      </a:pPr>
                      <a:r>
                        <a:rPr lang="en-US" sz="1200">
                          <a:solidFill>
                            <a:schemeClr val="tx1"/>
                          </a:solidFill>
                          <a:effectLst/>
                        </a:rPr>
                        <a:t>Core i5-5675R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3,1 / 3,6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65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$265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044015389"/>
                  </a:ext>
                </a:extLst>
              </a:tr>
              <a:tr h="620003">
                <a:tc>
                  <a:txBody>
                    <a:bodyPr/>
                    <a:lstStyle/>
                    <a:p>
                      <a:pPr>
                        <a:lnSpc>
                          <a:spcPct val="107000"/>
                        </a:lnSpc>
                        <a:spcBef>
                          <a:spcPts val="600"/>
                        </a:spcBef>
                        <a:spcAft>
                          <a:spcPts val="600"/>
                        </a:spcAft>
                      </a:pPr>
                      <a:r>
                        <a:rPr lang="en-US" sz="1200">
                          <a:solidFill>
                            <a:schemeClr val="tx1"/>
                          </a:solidFill>
                          <a:effectLst/>
                        </a:rPr>
                        <a:t>Core i7-5600U</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2,6 / 3,2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$393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285389585"/>
                  </a:ext>
                </a:extLst>
              </a:tr>
            </a:tbl>
          </a:graphicData>
        </a:graphic>
      </p:graphicFrame>
    </p:spTree>
    <p:extLst>
      <p:ext uri="{BB962C8B-B14F-4D97-AF65-F5344CB8AC3E}">
        <p14:creationId xmlns:p14="http://schemas.microsoft.com/office/powerpoint/2010/main" val="403898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2"/>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INTRODUKTIE</a:t>
            </a:r>
            <a:endParaRPr dirty="0"/>
          </a:p>
        </p:txBody>
      </p:sp>
      <p:sp>
        <p:nvSpPr>
          <p:cNvPr id="108" name="Google Shape;108;p12"/>
          <p:cNvSpPr txBox="1">
            <a:spLocks noGrp="1"/>
          </p:cNvSpPr>
          <p:nvPr>
            <p:ph type="body" idx="1"/>
          </p:nvPr>
        </p:nvSpPr>
        <p:spPr>
          <a:xfrm>
            <a:off x="433840" y="1353950"/>
            <a:ext cx="8259560" cy="3538424"/>
          </a:xfrm>
          <a:prstGeom prst="rect">
            <a:avLst/>
          </a:prstGeom>
        </p:spPr>
        <p:txBody>
          <a:bodyPr spcFirstLastPara="1" wrap="square" lIns="0" tIns="0" rIns="0" bIns="0" anchor="t" anchorCtr="0">
            <a:noAutofit/>
          </a:bodyPr>
          <a:lstStyle/>
          <a:p>
            <a:r>
              <a:rPr lang="nl-BE" sz="1800" dirty="0"/>
              <a:t>Hallo allemaal, welkom bij mijn presentatie over de verschillende Intel processoren. Intel is een van de grootste en bekendste bedrijven ter wereld op het gebied van computerchips. Intel maakt processoren voor allerlei soorten apparaten, zoals laptops, </a:t>
            </a:r>
            <a:r>
              <a:rPr lang="nl-BE" sz="1800" dirty="0" err="1"/>
              <a:t>desktops</a:t>
            </a:r>
            <a:r>
              <a:rPr lang="nl-BE" sz="1800" dirty="0"/>
              <a:t>, servers, smartphones en tablets. Processoren zijn de hersenen van een computer. Ze voeren de instructies uit die de software geeft en bepalen hoe snel en goed een computer werkt. In deze presentatie ga ik jullie vertellen over de verschillende soorten processoren die Intel maakt, met name de </a:t>
            </a:r>
            <a:r>
              <a:rPr lang="nl-BE" sz="1800" dirty="0">
                <a:solidFill>
                  <a:schemeClr val="accent1"/>
                </a:solidFill>
              </a:rPr>
              <a:t>i3, i5, i7 en i9 serie</a:t>
            </a:r>
            <a:r>
              <a:rPr lang="nl-BE" sz="1800" dirty="0"/>
              <a:t>. Ik ga ook in op de nieuwste generatie processoren van Intel, de </a:t>
            </a:r>
            <a:r>
              <a:rPr lang="nl-BE" sz="1800" dirty="0" err="1"/>
              <a:t>Alder</a:t>
            </a:r>
            <a:r>
              <a:rPr lang="nl-BE" sz="1800" dirty="0"/>
              <a:t> Lake serie, die een unieke hybride architectuur heeft. Tot slot ga ik jullie laten zien hoe je de beste processor kunt kiezen voor jouw doel en budget.</a:t>
            </a:r>
            <a:endParaRPr lang="en-US" sz="1800" dirty="0"/>
          </a:p>
        </p:txBody>
      </p:sp>
      <p:sp>
        <p:nvSpPr>
          <p:cNvPr id="110" name="Google Shape;110;p12"/>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err="1"/>
              <a:t>Skylake</a:t>
            </a:r>
            <a:r>
              <a:rPr lang="nl-BE" dirty="0"/>
              <a:t> processoren zijn de 6e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a:t>
            </a:r>
            <a:r>
              <a:rPr lang="nl-BE" dirty="0" err="1"/>
              <a:t>Skylake</a:t>
            </a:r>
            <a:r>
              <a:rPr lang="nl-BE" dirty="0"/>
              <a:t> microarchitectuur, met transistors van 14 nm breed</a:t>
            </a:r>
            <a:endParaRPr lang="en-US" dirty="0"/>
          </a:p>
          <a:p>
            <a:pPr lvl="0"/>
            <a:r>
              <a:rPr lang="nl-BE" dirty="0"/>
              <a:t>Ze ondersteunen DDR4 geheugen en </a:t>
            </a:r>
            <a:r>
              <a:rPr lang="nl-BE" dirty="0" err="1"/>
              <a:t>PCIe</a:t>
            </a:r>
            <a:r>
              <a:rPr lang="nl-BE" dirty="0"/>
              <a:t> 3.0 interface</a:t>
            </a:r>
            <a:endParaRPr lang="en-US" dirty="0"/>
          </a:p>
          <a:p>
            <a:pPr lvl="0"/>
            <a:r>
              <a:rPr lang="nl-BE" dirty="0"/>
              <a:t>Ze hebben een geïntegreerde grafische chip gebaseerd op de Gen9 architectuur met ondersteuning voor 4K en DirectX 12</a:t>
            </a:r>
            <a:endParaRPr lang="en-US" dirty="0"/>
          </a:p>
          <a:p>
            <a:pPr lvl="0"/>
            <a:r>
              <a:rPr lang="nl-BE" dirty="0"/>
              <a:t>Ze zijn beschikbaar in verschillende modellen, variërend van Pentium Gold tot </a:t>
            </a:r>
            <a:r>
              <a:rPr lang="nl-BE" dirty="0" err="1"/>
              <a:t>Core</a:t>
            </a:r>
            <a:r>
              <a:rPr lang="nl-BE" dirty="0"/>
              <a:t> i7</a:t>
            </a:r>
            <a:endParaRPr lang="en-US" dirty="0"/>
          </a:p>
          <a:p>
            <a:pPr lvl="0"/>
            <a:r>
              <a:rPr lang="nl-BE" dirty="0"/>
              <a:t>Ze zijn over het algemeen sneller en zuiniger dan de vorige generatie </a:t>
            </a:r>
            <a:r>
              <a:rPr lang="nl-BE" dirty="0" err="1"/>
              <a:t>Broadwell</a:t>
            </a:r>
            <a:r>
              <a:rPr lang="nl-BE" dirty="0"/>
              <a:t> processoren, maar niet veel sneller dan de concurrentie van AMD</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2015-2017</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Skylake</a:t>
            </a:r>
            <a:r>
              <a:rPr lang="nl-BE" dirty="0"/>
              <a:t>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99626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2015-2017</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Skylake</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2" name="Tabel 1"/>
          <p:cNvGraphicFramePr>
            <a:graphicFrameLocks noGrp="1"/>
          </p:cNvGraphicFramePr>
          <p:nvPr>
            <p:extLst>
              <p:ext uri="{D42A27DB-BD31-4B8C-83A1-F6EECF244321}">
                <p14:modId xmlns:p14="http://schemas.microsoft.com/office/powerpoint/2010/main" val="2546911990"/>
              </p:ext>
            </p:extLst>
          </p:nvPr>
        </p:nvGraphicFramePr>
        <p:xfrm>
          <a:off x="885743" y="954929"/>
          <a:ext cx="7718793" cy="3870699"/>
        </p:xfrm>
        <a:graphic>
          <a:graphicData uri="http://schemas.openxmlformats.org/drawingml/2006/table">
            <a:tbl>
              <a:tblPr firstRow="1" firstCol="1" bandRow="1">
                <a:tableStyleId>{511C7EFF-B079-44CD-85B6-E6D3598932AC}</a:tableStyleId>
              </a:tblPr>
              <a:tblGrid>
                <a:gridCol w="1727977">
                  <a:extLst>
                    <a:ext uri="{9D8B030D-6E8A-4147-A177-3AD203B41FA5}">
                      <a16:colId xmlns:a16="http://schemas.microsoft.com/office/drawing/2014/main" val="818573793"/>
                    </a:ext>
                  </a:extLst>
                </a:gridCol>
                <a:gridCol w="2074318">
                  <a:extLst>
                    <a:ext uri="{9D8B030D-6E8A-4147-A177-3AD203B41FA5}">
                      <a16:colId xmlns:a16="http://schemas.microsoft.com/office/drawing/2014/main" val="3050858267"/>
                    </a:ext>
                  </a:extLst>
                </a:gridCol>
                <a:gridCol w="1898043">
                  <a:extLst>
                    <a:ext uri="{9D8B030D-6E8A-4147-A177-3AD203B41FA5}">
                      <a16:colId xmlns:a16="http://schemas.microsoft.com/office/drawing/2014/main" val="3194214178"/>
                    </a:ext>
                  </a:extLst>
                </a:gridCol>
                <a:gridCol w="1017917">
                  <a:extLst>
                    <a:ext uri="{9D8B030D-6E8A-4147-A177-3AD203B41FA5}">
                      <a16:colId xmlns:a16="http://schemas.microsoft.com/office/drawing/2014/main" val="1859296682"/>
                    </a:ext>
                  </a:extLst>
                </a:gridCol>
                <a:gridCol w="1000538">
                  <a:extLst>
                    <a:ext uri="{9D8B030D-6E8A-4147-A177-3AD203B41FA5}">
                      <a16:colId xmlns:a16="http://schemas.microsoft.com/office/drawing/2014/main" val="171155325"/>
                    </a:ext>
                  </a:extLst>
                </a:gridCol>
              </a:tblGrid>
              <a:tr h="504831">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707429175"/>
                  </a:ext>
                </a:extLst>
              </a:tr>
              <a:tr h="785402">
                <a:tc>
                  <a:txBody>
                    <a:bodyPr/>
                    <a:lstStyle/>
                    <a:p>
                      <a:pPr>
                        <a:lnSpc>
                          <a:spcPct val="107000"/>
                        </a:lnSpc>
                        <a:spcBef>
                          <a:spcPts val="600"/>
                        </a:spcBef>
                        <a:spcAft>
                          <a:spcPts val="600"/>
                        </a:spcAft>
                      </a:pPr>
                      <a:r>
                        <a:rPr lang="en-US" sz="1200" dirty="0">
                          <a:solidFill>
                            <a:schemeClr val="tx1"/>
                          </a:solidFill>
                          <a:effectLst/>
                        </a:rPr>
                        <a:t>Core i7-6700K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4,0 / 4,2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91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755812027"/>
                  </a:ext>
                </a:extLst>
              </a:tr>
              <a:tr h="504831">
                <a:tc>
                  <a:txBody>
                    <a:bodyPr/>
                    <a:lstStyle/>
                    <a:p>
                      <a:pPr>
                        <a:lnSpc>
                          <a:spcPct val="107000"/>
                        </a:lnSpc>
                        <a:spcBef>
                          <a:spcPts val="600"/>
                        </a:spcBef>
                        <a:spcAft>
                          <a:spcPts val="600"/>
                        </a:spcAft>
                      </a:pPr>
                      <a:r>
                        <a:rPr lang="en-US" sz="1200">
                          <a:solidFill>
                            <a:schemeClr val="tx1"/>
                          </a:solidFill>
                          <a:effectLst/>
                        </a:rPr>
                        <a:t>Core i7-6700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3,4 / 4,0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65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$303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888593929"/>
                  </a:ext>
                </a:extLst>
              </a:tr>
              <a:tr h="785402">
                <a:tc>
                  <a:txBody>
                    <a:bodyPr/>
                    <a:lstStyle/>
                    <a:p>
                      <a:pPr>
                        <a:lnSpc>
                          <a:spcPct val="107000"/>
                        </a:lnSpc>
                        <a:spcBef>
                          <a:spcPts val="600"/>
                        </a:spcBef>
                        <a:spcAft>
                          <a:spcPts val="600"/>
                        </a:spcAft>
                      </a:pPr>
                      <a:r>
                        <a:rPr lang="en-US" sz="1200">
                          <a:solidFill>
                            <a:schemeClr val="tx1"/>
                          </a:solidFill>
                          <a:effectLst/>
                        </a:rPr>
                        <a:t>Core i5-6600K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3,5 / 3,9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91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$242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504631599"/>
                  </a:ext>
                </a:extLst>
              </a:tr>
              <a:tr h="504831">
                <a:tc>
                  <a:txBody>
                    <a:bodyPr/>
                    <a:lstStyle/>
                    <a:p>
                      <a:pPr>
                        <a:lnSpc>
                          <a:spcPct val="107000"/>
                        </a:lnSpc>
                        <a:spcBef>
                          <a:spcPts val="600"/>
                        </a:spcBef>
                        <a:spcAft>
                          <a:spcPts val="600"/>
                        </a:spcAft>
                      </a:pPr>
                      <a:r>
                        <a:rPr lang="en-US" sz="1200">
                          <a:solidFill>
                            <a:schemeClr val="tx1"/>
                          </a:solidFill>
                          <a:effectLst/>
                        </a:rPr>
                        <a:t>Core i5-6400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2,7 / 3,3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65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$187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184302966"/>
                  </a:ext>
                </a:extLst>
              </a:tr>
              <a:tr h="785402">
                <a:tc>
                  <a:txBody>
                    <a:bodyPr/>
                    <a:lstStyle/>
                    <a:p>
                      <a:pPr>
                        <a:lnSpc>
                          <a:spcPct val="107000"/>
                        </a:lnSpc>
                        <a:spcBef>
                          <a:spcPts val="600"/>
                        </a:spcBef>
                        <a:spcAft>
                          <a:spcPts val="600"/>
                        </a:spcAft>
                      </a:pPr>
                      <a:r>
                        <a:rPr lang="en-US" sz="1200">
                          <a:solidFill>
                            <a:schemeClr val="tx1"/>
                          </a:solidFill>
                          <a:effectLst/>
                        </a:rPr>
                        <a:t>Core i3-6100U</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2,3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15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$281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356736328"/>
                  </a:ext>
                </a:extLst>
              </a:tr>
            </a:tbl>
          </a:graphicData>
        </a:graphic>
      </p:graphicFrame>
    </p:spTree>
    <p:extLst>
      <p:ext uri="{BB962C8B-B14F-4D97-AF65-F5344CB8AC3E}">
        <p14:creationId xmlns:p14="http://schemas.microsoft.com/office/powerpoint/2010/main" val="1424682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err="1"/>
              <a:t>Kaby</a:t>
            </a:r>
            <a:r>
              <a:rPr lang="nl-BE" dirty="0"/>
              <a:t> Lake processoren zijn de 7e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a:t>
            </a:r>
            <a:r>
              <a:rPr lang="nl-BE" dirty="0" err="1"/>
              <a:t>Skylake</a:t>
            </a:r>
            <a:r>
              <a:rPr lang="nl-BE" dirty="0"/>
              <a:t> microarchitectuur, maar hebben een hogere klokfrequentie en een verbeterde grafische chip</a:t>
            </a:r>
            <a:endParaRPr lang="en-US" dirty="0"/>
          </a:p>
          <a:p>
            <a:pPr lvl="0"/>
            <a:r>
              <a:rPr lang="nl-BE" dirty="0"/>
              <a:t>Ze ondersteunen DDR4 geheugen en </a:t>
            </a:r>
            <a:r>
              <a:rPr lang="nl-BE" dirty="0" err="1"/>
              <a:t>PCIe</a:t>
            </a:r>
            <a:r>
              <a:rPr lang="nl-BE" dirty="0"/>
              <a:t> 3.0 interface</a:t>
            </a:r>
            <a:endParaRPr lang="en-US" dirty="0"/>
          </a:p>
          <a:p>
            <a:pPr lvl="0"/>
            <a:r>
              <a:rPr lang="nl-BE" dirty="0"/>
              <a:t>Ze hebben een geïntegreerde grafische chip gebaseerd op de Gen9.5 architectuur met ondersteuning voor 4K en HDR</a:t>
            </a:r>
            <a:endParaRPr lang="en-US" dirty="0"/>
          </a:p>
          <a:p>
            <a:pPr lvl="0"/>
            <a:r>
              <a:rPr lang="nl-BE" dirty="0"/>
              <a:t>Ze zijn beschikbaar in verschillende modellen, variërend van Pentium Gold tot </a:t>
            </a:r>
            <a:r>
              <a:rPr lang="nl-BE" dirty="0" err="1"/>
              <a:t>Core</a:t>
            </a:r>
            <a:r>
              <a:rPr lang="nl-BE" dirty="0"/>
              <a:t> i7</a:t>
            </a:r>
            <a:endParaRPr lang="en-US" dirty="0"/>
          </a:p>
          <a:p>
            <a:pPr lvl="0"/>
            <a:r>
              <a:rPr lang="nl-BE" dirty="0"/>
              <a:t>Ze zijn over het algemeen sneller dan de vorige generatie </a:t>
            </a:r>
            <a:r>
              <a:rPr lang="nl-BE" dirty="0" err="1"/>
              <a:t>Skylake</a:t>
            </a:r>
            <a:r>
              <a:rPr lang="nl-BE" dirty="0"/>
              <a:t> processoren, maar niet veel sneller dan de concurrentie van AMD</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2016-2018</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Kaby</a:t>
            </a:r>
            <a:r>
              <a:rPr lang="nl-BE" dirty="0"/>
              <a:t>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44543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2016-2018</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Kaby</a:t>
            </a:r>
            <a:r>
              <a:rPr lang="nl-BE" dirty="0"/>
              <a:t> Lake</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3" name="Tabel 2"/>
          <p:cNvGraphicFramePr>
            <a:graphicFrameLocks noGrp="1"/>
          </p:cNvGraphicFramePr>
          <p:nvPr>
            <p:extLst>
              <p:ext uri="{D42A27DB-BD31-4B8C-83A1-F6EECF244321}">
                <p14:modId xmlns:p14="http://schemas.microsoft.com/office/powerpoint/2010/main" val="558528273"/>
              </p:ext>
            </p:extLst>
          </p:nvPr>
        </p:nvGraphicFramePr>
        <p:xfrm>
          <a:off x="864055" y="952554"/>
          <a:ext cx="7740482" cy="3913122"/>
        </p:xfrm>
        <a:graphic>
          <a:graphicData uri="http://schemas.openxmlformats.org/drawingml/2006/table">
            <a:tbl>
              <a:tblPr firstRow="1" firstCol="1" bandRow="1">
                <a:tableStyleId>{511C7EFF-B079-44CD-85B6-E6D3598932AC}</a:tableStyleId>
              </a:tblPr>
              <a:tblGrid>
                <a:gridCol w="1871707">
                  <a:extLst>
                    <a:ext uri="{9D8B030D-6E8A-4147-A177-3AD203B41FA5}">
                      <a16:colId xmlns:a16="http://schemas.microsoft.com/office/drawing/2014/main" val="2222507288"/>
                    </a:ext>
                  </a:extLst>
                </a:gridCol>
                <a:gridCol w="1867237">
                  <a:extLst>
                    <a:ext uri="{9D8B030D-6E8A-4147-A177-3AD203B41FA5}">
                      <a16:colId xmlns:a16="http://schemas.microsoft.com/office/drawing/2014/main" val="1135238686"/>
                    </a:ext>
                  </a:extLst>
                </a:gridCol>
                <a:gridCol w="1708559">
                  <a:extLst>
                    <a:ext uri="{9D8B030D-6E8A-4147-A177-3AD203B41FA5}">
                      <a16:colId xmlns:a16="http://schemas.microsoft.com/office/drawing/2014/main" val="2211091803"/>
                    </a:ext>
                  </a:extLst>
                </a:gridCol>
                <a:gridCol w="1076091">
                  <a:extLst>
                    <a:ext uri="{9D8B030D-6E8A-4147-A177-3AD203B41FA5}">
                      <a16:colId xmlns:a16="http://schemas.microsoft.com/office/drawing/2014/main" val="896997713"/>
                    </a:ext>
                  </a:extLst>
                </a:gridCol>
                <a:gridCol w="1216888">
                  <a:extLst>
                    <a:ext uri="{9D8B030D-6E8A-4147-A177-3AD203B41FA5}">
                      <a16:colId xmlns:a16="http://schemas.microsoft.com/office/drawing/2014/main" val="1015682797"/>
                    </a:ext>
                  </a:extLst>
                </a:gridCol>
              </a:tblGrid>
              <a:tr h="652187">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486951571"/>
                  </a:ext>
                </a:extLst>
              </a:tr>
              <a:tr h="652187">
                <a:tc>
                  <a:txBody>
                    <a:bodyPr/>
                    <a:lstStyle/>
                    <a:p>
                      <a:pPr>
                        <a:lnSpc>
                          <a:spcPct val="107000"/>
                        </a:lnSpc>
                        <a:spcBef>
                          <a:spcPts val="600"/>
                        </a:spcBef>
                        <a:spcAft>
                          <a:spcPts val="600"/>
                        </a:spcAft>
                      </a:pPr>
                      <a:r>
                        <a:rPr lang="en-US" sz="1200" dirty="0">
                          <a:solidFill>
                            <a:schemeClr val="tx1"/>
                          </a:solidFill>
                          <a:effectLst/>
                        </a:rPr>
                        <a:t>Core i7-7700K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4,2 / 4,5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91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$339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536870105"/>
                  </a:ext>
                </a:extLst>
              </a:tr>
              <a:tr h="652187">
                <a:tc>
                  <a:txBody>
                    <a:bodyPr/>
                    <a:lstStyle/>
                    <a:p>
                      <a:pPr>
                        <a:lnSpc>
                          <a:spcPct val="107000"/>
                        </a:lnSpc>
                        <a:spcBef>
                          <a:spcPts val="600"/>
                        </a:spcBef>
                        <a:spcAft>
                          <a:spcPts val="600"/>
                        </a:spcAft>
                      </a:pPr>
                      <a:r>
                        <a:rPr lang="en-US" sz="1200">
                          <a:solidFill>
                            <a:schemeClr val="tx1"/>
                          </a:solidFill>
                          <a:effectLst/>
                        </a:rPr>
                        <a:t>Core i7-7700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4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3,6 / 4,2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65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$303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538306136"/>
                  </a:ext>
                </a:extLst>
              </a:tr>
              <a:tr h="652187">
                <a:tc>
                  <a:txBody>
                    <a:bodyPr/>
                    <a:lstStyle/>
                    <a:p>
                      <a:pPr>
                        <a:lnSpc>
                          <a:spcPct val="107000"/>
                        </a:lnSpc>
                        <a:spcBef>
                          <a:spcPts val="600"/>
                        </a:spcBef>
                        <a:spcAft>
                          <a:spcPts val="600"/>
                        </a:spcAft>
                      </a:pPr>
                      <a:r>
                        <a:rPr lang="en-US" sz="1200">
                          <a:solidFill>
                            <a:schemeClr val="tx1"/>
                          </a:solidFill>
                          <a:effectLst/>
                        </a:rPr>
                        <a:t>Core i5-7600K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3,8 / 4,2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91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$242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69237608"/>
                  </a:ext>
                </a:extLst>
              </a:tr>
              <a:tr h="652187">
                <a:tc>
                  <a:txBody>
                    <a:bodyPr/>
                    <a:lstStyle/>
                    <a:p>
                      <a:pPr>
                        <a:lnSpc>
                          <a:spcPct val="107000"/>
                        </a:lnSpc>
                        <a:spcBef>
                          <a:spcPts val="600"/>
                        </a:spcBef>
                        <a:spcAft>
                          <a:spcPts val="600"/>
                        </a:spcAft>
                      </a:pPr>
                      <a:r>
                        <a:rPr lang="en-US" sz="1200">
                          <a:solidFill>
                            <a:schemeClr val="tx1"/>
                          </a:solidFill>
                          <a:effectLst/>
                        </a:rPr>
                        <a:t>Core i5-7300HQ</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2,5 / 3,5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45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$250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690386887"/>
                  </a:ext>
                </a:extLst>
              </a:tr>
              <a:tr h="652187">
                <a:tc>
                  <a:txBody>
                    <a:bodyPr/>
                    <a:lstStyle/>
                    <a:p>
                      <a:pPr>
                        <a:lnSpc>
                          <a:spcPct val="107000"/>
                        </a:lnSpc>
                        <a:spcBef>
                          <a:spcPts val="600"/>
                        </a:spcBef>
                        <a:spcAft>
                          <a:spcPts val="600"/>
                        </a:spcAft>
                      </a:pPr>
                      <a:r>
                        <a:rPr lang="en-US" sz="1200">
                          <a:solidFill>
                            <a:schemeClr val="tx1"/>
                          </a:solidFill>
                          <a:effectLst/>
                        </a:rPr>
                        <a:t>Core i3-7100U</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2 / 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2,4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15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$281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200007516"/>
                  </a:ext>
                </a:extLst>
              </a:tr>
            </a:tbl>
          </a:graphicData>
        </a:graphic>
      </p:graphicFrame>
    </p:spTree>
    <p:extLst>
      <p:ext uri="{BB962C8B-B14F-4D97-AF65-F5344CB8AC3E}">
        <p14:creationId xmlns:p14="http://schemas.microsoft.com/office/powerpoint/2010/main" val="4111390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a:t>Coffee Lake processoren zijn de 8e en 9e generatie van Intel </a:t>
            </a:r>
            <a:r>
              <a:rPr lang="nl-BE" dirty="0" err="1"/>
              <a:t>Core</a:t>
            </a:r>
            <a:r>
              <a:rPr lang="nl-BE" dirty="0"/>
              <a:t> processoren voor </a:t>
            </a:r>
            <a:r>
              <a:rPr lang="nl-BE" dirty="0" err="1"/>
              <a:t>desktops</a:t>
            </a:r>
            <a:r>
              <a:rPr lang="nl-BE" dirty="0"/>
              <a:t> en laptops</a:t>
            </a:r>
            <a:endParaRPr lang="en-US" dirty="0"/>
          </a:p>
          <a:p>
            <a:pPr lvl="0"/>
            <a:r>
              <a:rPr lang="nl-BE" dirty="0"/>
              <a:t>Ze zijn gebaseerd op de </a:t>
            </a:r>
            <a:r>
              <a:rPr lang="nl-BE" dirty="0" err="1"/>
              <a:t>Skylake</a:t>
            </a:r>
            <a:r>
              <a:rPr lang="nl-BE" dirty="0"/>
              <a:t> microarchitectuur, maar hebben meer </a:t>
            </a:r>
            <a:r>
              <a:rPr lang="nl-BE" dirty="0" err="1"/>
              <a:t>cores</a:t>
            </a:r>
            <a:r>
              <a:rPr lang="nl-BE" dirty="0"/>
              <a:t> en een hogere klokfrequentie dan de vorige generaties</a:t>
            </a:r>
            <a:endParaRPr lang="en-US" dirty="0"/>
          </a:p>
          <a:p>
            <a:pPr lvl="0"/>
            <a:r>
              <a:rPr lang="nl-BE" dirty="0"/>
              <a:t>Ze ondersteunen DDR4 geheugen en </a:t>
            </a:r>
            <a:r>
              <a:rPr lang="nl-BE" dirty="0" err="1"/>
              <a:t>PCIe</a:t>
            </a:r>
            <a:r>
              <a:rPr lang="nl-BE" dirty="0"/>
              <a:t> 3.0 interface</a:t>
            </a:r>
            <a:endParaRPr lang="en-US" dirty="0"/>
          </a:p>
          <a:p>
            <a:pPr lvl="0"/>
            <a:r>
              <a:rPr lang="nl-BE" dirty="0"/>
              <a:t>Ze hebben een geïntegreerde grafische chip gebaseerd op de Gen9.5 architectuur</a:t>
            </a:r>
            <a:endParaRPr lang="en-US" dirty="0"/>
          </a:p>
          <a:p>
            <a:pPr lvl="0"/>
            <a:r>
              <a:rPr lang="nl-BE" dirty="0"/>
              <a:t>Ze zijn beschikbaar in verschillende modellen, variërend van Pentium Gold tot </a:t>
            </a:r>
            <a:r>
              <a:rPr lang="nl-BE" dirty="0" err="1"/>
              <a:t>Core</a:t>
            </a:r>
            <a:r>
              <a:rPr lang="nl-BE" dirty="0"/>
              <a:t> i9</a:t>
            </a:r>
            <a:endParaRPr lang="en-US" dirty="0"/>
          </a:p>
          <a:p>
            <a:pPr lvl="0"/>
            <a:r>
              <a:rPr lang="nl-BE" dirty="0"/>
              <a:t>Ze zijn over het algemeen sneller dan de concurrentie van AMD in single-</a:t>
            </a:r>
            <a:r>
              <a:rPr lang="nl-BE" dirty="0" err="1"/>
              <a:t>core</a:t>
            </a:r>
            <a:r>
              <a:rPr lang="nl-BE" dirty="0"/>
              <a:t> prestaties en </a:t>
            </a:r>
            <a:r>
              <a:rPr lang="nl-BE" dirty="0" err="1"/>
              <a:t>gaming</a:t>
            </a:r>
            <a:r>
              <a:rPr lang="nl-BE" dirty="0"/>
              <a:t>, maar minder snel in </a:t>
            </a:r>
            <a:r>
              <a:rPr lang="nl-BE" dirty="0" err="1"/>
              <a:t>multi-core</a:t>
            </a:r>
            <a:r>
              <a:rPr lang="nl-BE" dirty="0"/>
              <a:t> prestaties en productiviteit</a:t>
            </a:r>
            <a:endParaRPr lang="en-US"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2017-2019</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a:t>Coffee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95544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2017-2019</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a:t>Coffee Lake</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2" name="Tabel 1"/>
          <p:cNvGraphicFramePr>
            <a:graphicFrameLocks noGrp="1"/>
          </p:cNvGraphicFramePr>
          <p:nvPr>
            <p:extLst>
              <p:ext uri="{D42A27DB-BD31-4B8C-83A1-F6EECF244321}">
                <p14:modId xmlns:p14="http://schemas.microsoft.com/office/powerpoint/2010/main" val="471001407"/>
              </p:ext>
            </p:extLst>
          </p:nvPr>
        </p:nvGraphicFramePr>
        <p:xfrm>
          <a:off x="851647" y="882127"/>
          <a:ext cx="7841752" cy="3876126"/>
        </p:xfrm>
        <a:graphic>
          <a:graphicData uri="http://schemas.openxmlformats.org/drawingml/2006/table">
            <a:tbl>
              <a:tblPr firstRow="1" firstCol="1" bandRow="1">
                <a:tableStyleId>{511C7EFF-B079-44CD-85B6-E6D3598932AC}</a:tableStyleId>
              </a:tblPr>
              <a:tblGrid>
                <a:gridCol w="1847956">
                  <a:extLst>
                    <a:ext uri="{9D8B030D-6E8A-4147-A177-3AD203B41FA5}">
                      <a16:colId xmlns:a16="http://schemas.microsoft.com/office/drawing/2014/main" val="1700600805"/>
                    </a:ext>
                  </a:extLst>
                </a:gridCol>
                <a:gridCol w="2016830">
                  <a:extLst>
                    <a:ext uri="{9D8B030D-6E8A-4147-A177-3AD203B41FA5}">
                      <a16:colId xmlns:a16="http://schemas.microsoft.com/office/drawing/2014/main" val="1234483363"/>
                    </a:ext>
                  </a:extLst>
                </a:gridCol>
                <a:gridCol w="2015623">
                  <a:extLst>
                    <a:ext uri="{9D8B030D-6E8A-4147-A177-3AD203B41FA5}">
                      <a16:colId xmlns:a16="http://schemas.microsoft.com/office/drawing/2014/main" val="701974615"/>
                    </a:ext>
                  </a:extLst>
                </a:gridCol>
                <a:gridCol w="990322">
                  <a:extLst>
                    <a:ext uri="{9D8B030D-6E8A-4147-A177-3AD203B41FA5}">
                      <a16:colId xmlns:a16="http://schemas.microsoft.com/office/drawing/2014/main" val="2597080081"/>
                    </a:ext>
                  </a:extLst>
                </a:gridCol>
                <a:gridCol w="971021">
                  <a:extLst>
                    <a:ext uri="{9D8B030D-6E8A-4147-A177-3AD203B41FA5}">
                      <a16:colId xmlns:a16="http://schemas.microsoft.com/office/drawing/2014/main" val="1118310983"/>
                    </a:ext>
                  </a:extLst>
                </a:gridCol>
              </a:tblGrid>
              <a:tr h="646021">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165506326"/>
                  </a:ext>
                </a:extLst>
              </a:tr>
              <a:tr h="646021">
                <a:tc>
                  <a:txBody>
                    <a:bodyPr/>
                    <a:lstStyle/>
                    <a:p>
                      <a:pPr>
                        <a:lnSpc>
                          <a:spcPct val="107000"/>
                        </a:lnSpc>
                        <a:spcBef>
                          <a:spcPts val="600"/>
                        </a:spcBef>
                        <a:spcAft>
                          <a:spcPts val="600"/>
                        </a:spcAft>
                      </a:pPr>
                      <a:r>
                        <a:rPr lang="en-US" sz="1200" dirty="0">
                          <a:solidFill>
                            <a:schemeClr val="tx1"/>
                          </a:solidFill>
                          <a:effectLst/>
                        </a:rPr>
                        <a:t>Core i9-9900K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8 / 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3,6 / 5,0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$488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008648812"/>
                  </a:ext>
                </a:extLst>
              </a:tr>
              <a:tr h="646021">
                <a:tc>
                  <a:txBody>
                    <a:bodyPr/>
                    <a:lstStyle/>
                    <a:p>
                      <a:pPr>
                        <a:lnSpc>
                          <a:spcPct val="107000"/>
                        </a:lnSpc>
                        <a:spcBef>
                          <a:spcPts val="600"/>
                        </a:spcBef>
                        <a:spcAft>
                          <a:spcPts val="600"/>
                        </a:spcAft>
                      </a:pPr>
                      <a:r>
                        <a:rPr lang="en-US" sz="1200" dirty="0">
                          <a:solidFill>
                            <a:schemeClr val="tx1"/>
                          </a:solidFill>
                          <a:effectLst/>
                        </a:rPr>
                        <a:t>Core i7-9700K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8 / 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3,6 / 4,9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$374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024654401"/>
                  </a:ext>
                </a:extLst>
              </a:tr>
              <a:tr h="646021">
                <a:tc>
                  <a:txBody>
                    <a:bodyPr/>
                    <a:lstStyle/>
                    <a:p>
                      <a:pPr>
                        <a:lnSpc>
                          <a:spcPct val="107000"/>
                        </a:lnSpc>
                        <a:spcBef>
                          <a:spcPts val="600"/>
                        </a:spcBef>
                        <a:spcAft>
                          <a:spcPts val="600"/>
                        </a:spcAft>
                      </a:pPr>
                      <a:r>
                        <a:rPr lang="en-US" sz="1200">
                          <a:solidFill>
                            <a:schemeClr val="tx1"/>
                          </a:solidFill>
                          <a:effectLst/>
                        </a:rPr>
                        <a:t>Core i5-9600K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6 / 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3,7 / 4,6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95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$262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302300973"/>
                  </a:ext>
                </a:extLst>
              </a:tr>
              <a:tr h="646021">
                <a:tc>
                  <a:txBody>
                    <a:bodyPr/>
                    <a:lstStyle/>
                    <a:p>
                      <a:pPr>
                        <a:lnSpc>
                          <a:spcPct val="107000"/>
                        </a:lnSpc>
                        <a:spcBef>
                          <a:spcPts val="600"/>
                        </a:spcBef>
                        <a:spcAft>
                          <a:spcPts val="600"/>
                        </a:spcAft>
                      </a:pPr>
                      <a:r>
                        <a:rPr lang="en-US" sz="1200">
                          <a:solidFill>
                            <a:schemeClr val="tx1"/>
                          </a:solidFill>
                          <a:effectLst/>
                        </a:rPr>
                        <a:t>Core i7-8750H</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6 / 12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2,2 / 4,1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45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$395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90586169"/>
                  </a:ext>
                </a:extLst>
              </a:tr>
              <a:tr h="646021">
                <a:tc>
                  <a:txBody>
                    <a:bodyPr/>
                    <a:lstStyle/>
                    <a:p>
                      <a:pPr>
                        <a:lnSpc>
                          <a:spcPct val="107000"/>
                        </a:lnSpc>
                        <a:spcBef>
                          <a:spcPts val="600"/>
                        </a:spcBef>
                        <a:spcAft>
                          <a:spcPts val="600"/>
                        </a:spcAft>
                      </a:pPr>
                      <a:r>
                        <a:rPr lang="en-US" sz="1200">
                          <a:solidFill>
                            <a:schemeClr val="tx1"/>
                          </a:solidFill>
                          <a:effectLst/>
                        </a:rPr>
                        <a:t>Core i5-8300H</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2,3 / 4,0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45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$250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747206525"/>
                  </a:ext>
                </a:extLst>
              </a:tr>
            </a:tbl>
          </a:graphicData>
        </a:graphic>
      </p:graphicFrame>
    </p:spTree>
    <p:extLst>
      <p:ext uri="{BB962C8B-B14F-4D97-AF65-F5344CB8AC3E}">
        <p14:creationId xmlns:p14="http://schemas.microsoft.com/office/powerpoint/2010/main" val="56085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sz="1800" dirty="0" err="1"/>
              <a:t>Comet</a:t>
            </a:r>
            <a:r>
              <a:rPr lang="nl-BE" sz="1800" dirty="0"/>
              <a:t> Lake processoren zijn de 10e generatie van Intel </a:t>
            </a:r>
            <a:r>
              <a:rPr lang="nl-BE" sz="1800" dirty="0" err="1"/>
              <a:t>Core</a:t>
            </a:r>
            <a:r>
              <a:rPr lang="nl-BE" sz="1800" dirty="0"/>
              <a:t> processoren voor </a:t>
            </a:r>
            <a:r>
              <a:rPr lang="nl-BE" sz="1800" dirty="0" err="1"/>
              <a:t>desktops</a:t>
            </a:r>
            <a:r>
              <a:rPr lang="nl-BE" sz="1800" dirty="0"/>
              <a:t> en laptops</a:t>
            </a:r>
            <a:endParaRPr lang="en-US" sz="1800" dirty="0"/>
          </a:p>
          <a:p>
            <a:pPr lvl="0"/>
            <a:r>
              <a:rPr lang="nl-BE" sz="1800" dirty="0"/>
              <a:t>Ze zijn gebaseerd op de </a:t>
            </a:r>
            <a:r>
              <a:rPr lang="nl-BE" sz="1800" dirty="0" err="1"/>
              <a:t>Skylake</a:t>
            </a:r>
            <a:r>
              <a:rPr lang="nl-BE" sz="1800" dirty="0"/>
              <a:t> microarchitectuur, maar hebben een hogere IPC (instructies per klok) en klokfrequentie dan de vorige generaties</a:t>
            </a:r>
            <a:endParaRPr lang="en-US" sz="1800" dirty="0"/>
          </a:p>
          <a:p>
            <a:pPr lvl="0"/>
            <a:r>
              <a:rPr lang="nl-BE" sz="1800" dirty="0"/>
              <a:t>Ze hebben een maximale turbo van 5,3 GHz voor de desktop modellen en 5,0 GHz voor de laptop modellen</a:t>
            </a:r>
            <a:endParaRPr lang="en-US" sz="1800" dirty="0"/>
          </a:p>
          <a:p>
            <a:pPr lvl="0"/>
            <a:r>
              <a:rPr lang="nl-BE" sz="1800" dirty="0"/>
              <a:t>Ze ondersteunen DDR4 geheugen en </a:t>
            </a:r>
            <a:r>
              <a:rPr lang="nl-BE" sz="1800" dirty="0" err="1"/>
              <a:t>PCIe</a:t>
            </a:r>
            <a:r>
              <a:rPr lang="nl-BE" sz="1800" dirty="0"/>
              <a:t> 3.0 interface</a:t>
            </a:r>
            <a:endParaRPr lang="en-US" sz="1800" dirty="0"/>
          </a:p>
          <a:p>
            <a:pPr lvl="0"/>
            <a:r>
              <a:rPr lang="nl-BE" sz="1800" dirty="0"/>
              <a:t>Ze hebben een geïntegreerde grafische chip gebaseerd op de Gen9.5 architectuur</a:t>
            </a:r>
            <a:endParaRPr lang="en-US" sz="1800" dirty="0"/>
          </a:p>
          <a:p>
            <a:pPr lvl="0"/>
            <a:r>
              <a:rPr lang="nl-BE" sz="1800" dirty="0"/>
              <a:t>Ze zijn beschikbaar in verschillende modellen, variërend van Pentium Gold tot </a:t>
            </a:r>
            <a:r>
              <a:rPr lang="nl-BE" sz="1800" dirty="0" err="1"/>
              <a:t>Core</a:t>
            </a:r>
            <a:r>
              <a:rPr lang="nl-BE" sz="1800" dirty="0"/>
              <a:t> i9</a:t>
            </a:r>
            <a:endParaRPr lang="en-US" sz="1800" dirty="0"/>
          </a:p>
          <a:p>
            <a:pPr lvl="0"/>
            <a:r>
              <a:rPr lang="nl-BE" sz="1800" dirty="0"/>
              <a:t>Ze zijn over het algemeen duurder en minder energiezuinig dan de concurrentie van AMD</a:t>
            </a:r>
            <a:endParaRPr lang="en-US" sz="1800"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2019-2021</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Comet</a:t>
            </a:r>
            <a:r>
              <a:rPr lang="nl-BE" dirty="0"/>
              <a:t>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374375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2019-2021</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Comet</a:t>
            </a:r>
            <a:r>
              <a:rPr lang="nl-BE" dirty="0"/>
              <a:t>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3" name="Tabel 2"/>
          <p:cNvGraphicFramePr>
            <a:graphicFrameLocks noGrp="1"/>
          </p:cNvGraphicFramePr>
          <p:nvPr>
            <p:extLst>
              <p:ext uri="{D42A27DB-BD31-4B8C-83A1-F6EECF244321}">
                <p14:modId xmlns:p14="http://schemas.microsoft.com/office/powerpoint/2010/main" val="1617028373"/>
              </p:ext>
            </p:extLst>
          </p:nvPr>
        </p:nvGraphicFramePr>
        <p:xfrm>
          <a:off x="882870" y="954228"/>
          <a:ext cx="7814518" cy="3525644"/>
        </p:xfrm>
        <a:graphic>
          <a:graphicData uri="http://schemas.openxmlformats.org/drawingml/2006/table">
            <a:tbl>
              <a:tblPr firstRow="1" firstCol="1" bandRow="1">
                <a:tableStyleId>{511C7EFF-B079-44CD-85B6-E6D3598932AC}</a:tableStyleId>
              </a:tblPr>
              <a:tblGrid>
                <a:gridCol w="1970393">
                  <a:extLst>
                    <a:ext uri="{9D8B030D-6E8A-4147-A177-3AD203B41FA5}">
                      <a16:colId xmlns:a16="http://schemas.microsoft.com/office/drawing/2014/main" val="1324392206"/>
                    </a:ext>
                  </a:extLst>
                </a:gridCol>
                <a:gridCol w="1798645">
                  <a:extLst>
                    <a:ext uri="{9D8B030D-6E8A-4147-A177-3AD203B41FA5}">
                      <a16:colId xmlns:a16="http://schemas.microsoft.com/office/drawing/2014/main" val="953708972"/>
                    </a:ext>
                  </a:extLst>
                </a:gridCol>
                <a:gridCol w="1799821">
                  <a:extLst>
                    <a:ext uri="{9D8B030D-6E8A-4147-A177-3AD203B41FA5}">
                      <a16:colId xmlns:a16="http://schemas.microsoft.com/office/drawing/2014/main" val="118996377"/>
                    </a:ext>
                  </a:extLst>
                </a:gridCol>
                <a:gridCol w="1131652">
                  <a:extLst>
                    <a:ext uri="{9D8B030D-6E8A-4147-A177-3AD203B41FA5}">
                      <a16:colId xmlns:a16="http://schemas.microsoft.com/office/drawing/2014/main" val="2871836262"/>
                    </a:ext>
                  </a:extLst>
                </a:gridCol>
                <a:gridCol w="1114007">
                  <a:extLst>
                    <a:ext uri="{9D8B030D-6E8A-4147-A177-3AD203B41FA5}">
                      <a16:colId xmlns:a16="http://schemas.microsoft.com/office/drawing/2014/main" val="1125660393"/>
                    </a:ext>
                  </a:extLst>
                </a:gridCol>
              </a:tblGrid>
              <a:tr h="547524">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704751820"/>
                  </a:ext>
                </a:extLst>
              </a:tr>
              <a:tr h="595624">
                <a:tc>
                  <a:txBody>
                    <a:bodyPr/>
                    <a:lstStyle/>
                    <a:p>
                      <a:pPr>
                        <a:lnSpc>
                          <a:spcPct val="107000"/>
                        </a:lnSpc>
                        <a:spcBef>
                          <a:spcPts val="600"/>
                        </a:spcBef>
                        <a:spcAft>
                          <a:spcPts val="600"/>
                        </a:spcAft>
                      </a:pPr>
                      <a:r>
                        <a:rPr lang="en-US" sz="1200" dirty="0">
                          <a:solidFill>
                            <a:schemeClr val="tx1"/>
                          </a:solidFill>
                          <a:effectLst/>
                        </a:rPr>
                        <a:t>Core i9-10900K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10 / 20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3,7 / 5,3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125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$488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447658757"/>
                  </a:ext>
                </a:extLst>
              </a:tr>
              <a:tr h="595624">
                <a:tc>
                  <a:txBody>
                    <a:bodyPr/>
                    <a:lstStyle/>
                    <a:p>
                      <a:pPr>
                        <a:lnSpc>
                          <a:spcPct val="107000"/>
                        </a:lnSpc>
                        <a:spcBef>
                          <a:spcPts val="600"/>
                        </a:spcBef>
                        <a:spcAft>
                          <a:spcPts val="600"/>
                        </a:spcAft>
                      </a:pPr>
                      <a:r>
                        <a:rPr lang="en-US" sz="1200">
                          <a:solidFill>
                            <a:schemeClr val="tx1"/>
                          </a:solidFill>
                          <a:effectLst/>
                        </a:rPr>
                        <a:t>Core i7-10700K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rPr>
                        <a:t>8 / 16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3,8 / 5,1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125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$374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293589609"/>
                  </a:ext>
                </a:extLst>
              </a:tr>
              <a:tr h="595624">
                <a:tc>
                  <a:txBody>
                    <a:bodyPr/>
                    <a:lstStyle/>
                    <a:p>
                      <a:pPr>
                        <a:lnSpc>
                          <a:spcPct val="107000"/>
                        </a:lnSpc>
                        <a:spcBef>
                          <a:spcPts val="600"/>
                        </a:spcBef>
                        <a:spcAft>
                          <a:spcPts val="600"/>
                        </a:spcAft>
                      </a:pPr>
                      <a:r>
                        <a:rPr lang="en-US" sz="1200">
                          <a:solidFill>
                            <a:schemeClr val="tx1"/>
                          </a:solidFill>
                          <a:effectLst/>
                        </a:rPr>
                        <a:t>Core i5-10600K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6 / 12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4,1 / 4,8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125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$262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489216656"/>
                  </a:ext>
                </a:extLst>
              </a:tr>
              <a:tr h="595624">
                <a:tc>
                  <a:txBody>
                    <a:bodyPr/>
                    <a:lstStyle/>
                    <a:p>
                      <a:pPr>
                        <a:lnSpc>
                          <a:spcPct val="107000"/>
                        </a:lnSpc>
                        <a:spcBef>
                          <a:spcPts val="600"/>
                        </a:spcBef>
                        <a:spcAft>
                          <a:spcPts val="600"/>
                        </a:spcAft>
                      </a:pPr>
                      <a:r>
                        <a:rPr lang="en-US" sz="1200">
                          <a:solidFill>
                            <a:schemeClr val="tx1"/>
                          </a:solidFill>
                          <a:effectLst/>
                        </a:rPr>
                        <a:t>Core i7-10750H</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6 / 12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2,6 / 5,0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45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$395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195966593"/>
                  </a:ext>
                </a:extLst>
              </a:tr>
              <a:tr h="595624">
                <a:tc>
                  <a:txBody>
                    <a:bodyPr/>
                    <a:lstStyle/>
                    <a:p>
                      <a:pPr>
                        <a:lnSpc>
                          <a:spcPct val="107000"/>
                        </a:lnSpc>
                        <a:spcBef>
                          <a:spcPts val="600"/>
                        </a:spcBef>
                        <a:spcAft>
                          <a:spcPts val="600"/>
                        </a:spcAft>
                      </a:pPr>
                      <a:r>
                        <a:rPr lang="en-US" sz="1200">
                          <a:solidFill>
                            <a:schemeClr val="tx1"/>
                          </a:solidFill>
                          <a:effectLst/>
                        </a:rPr>
                        <a:t>Core i5-10300H</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rPr>
                        <a:t>4 / 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2,5 / 4,5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rPr>
                        <a:t>45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rPr>
                        <a:t>$250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671696580"/>
                  </a:ext>
                </a:extLst>
              </a:tr>
            </a:tbl>
          </a:graphicData>
        </a:graphic>
      </p:graphicFrame>
    </p:spTree>
    <p:extLst>
      <p:ext uri="{BB962C8B-B14F-4D97-AF65-F5344CB8AC3E}">
        <p14:creationId xmlns:p14="http://schemas.microsoft.com/office/powerpoint/2010/main" val="3443241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sz="1800" dirty="0" err="1" smtClean="0"/>
              <a:t>Rocket</a:t>
            </a:r>
            <a:r>
              <a:rPr lang="nl-BE" sz="1800" dirty="0" smtClean="0"/>
              <a:t> Lake de </a:t>
            </a:r>
            <a:r>
              <a:rPr lang="nl-BE" sz="1800" dirty="0"/>
              <a:t>11e generatie van Intel </a:t>
            </a:r>
            <a:r>
              <a:rPr lang="nl-BE" sz="1800" dirty="0" err="1"/>
              <a:t>Core</a:t>
            </a:r>
            <a:r>
              <a:rPr lang="nl-BE" sz="1800" dirty="0"/>
              <a:t> processoren voor </a:t>
            </a:r>
            <a:r>
              <a:rPr lang="nl-BE" sz="1800" dirty="0" err="1"/>
              <a:t>desktops</a:t>
            </a:r>
            <a:endParaRPr lang="en-US" sz="1800" dirty="0"/>
          </a:p>
          <a:p>
            <a:pPr lvl="0"/>
            <a:r>
              <a:rPr lang="nl-BE" sz="1800" dirty="0"/>
              <a:t>Gebaseerd op de nieuwe </a:t>
            </a:r>
            <a:r>
              <a:rPr lang="nl-BE" sz="1800" dirty="0" err="1"/>
              <a:t>Cypress</a:t>
            </a:r>
            <a:r>
              <a:rPr lang="nl-BE" sz="1800" dirty="0"/>
              <a:t> </a:t>
            </a:r>
            <a:r>
              <a:rPr lang="nl-BE" sz="1800" dirty="0" err="1"/>
              <a:t>Cove</a:t>
            </a:r>
            <a:r>
              <a:rPr lang="nl-BE" sz="1800" dirty="0"/>
              <a:t> microarchitectuur, een variant van Sunny </a:t>
            </a:r>
            <a:r>
              <a:rPr lang="nl-BE" sz="1800" dirty="0" err="1"/>
              <a:t>Cove</a:t>
            </a:r>
            <a:r>
              <a:rPr lang="nl-BE" sz="1800" dirty="0"/>
              <a:t> (gebruikt door </a:t>
            </a:r>
            <a:r>
              <a:rPr lang="nl-BE" sz="1800" dirty="0" err="1"/>
              <a:t>Intel’s</a:t>
            </a:r>
            <a:r>
              <a:rPr lang="nl-BE" sz="1800" dirty="0"/>
              <a:t> Ice Lake mobiele processoren) teruggebracht naar </a:t>
            </a:r>
            <a:r>
              <a:rPr lang="nl-BE" sz="1800" dirty="0" err="1"/>
              <a:t>Intel’s</a:t>
            </a:r>
            <a:r>
              <a:rPr lang="nl-BE" sz="1800" dirty="0"/>
              <a:t> 14 nm proces node</a:t>
            </a:r>
            <a:endParaRPr lang="en-US" sz="1800" dirty="0"/>
          </a:p>
          <a:p>
            <a:pPr lvl="0"/>
            <a:r>
              <a:rPr lang="nl-BE" sz="1800" dirty="0"/>
              <a:t>Hebben een hogere IPC (instructies per klok) dan de vorige generaties, maar ook een lager aantal </a:t>
            </a:r>
            <a:r>
              <a:rPr lang="nl-BE" sz="1800" dirty="0" err="1"/>
              <a:t>cores</a:t>
            </a:r>
            <a:r>
              <a:rPr lang="nl-BE" sz="1800" dirty="0"/>
              <a:t> (maximaal 8)</a:t>
            </a:r>
            <a:endParaRPr lang="en-US" sz="1800" dirty="0"/>
          </a:p>
          <a:p>
            <a:pPr lvl="0"/>
            <a:r>
              <a:rPr lang="nl-BE" sz="1800" dirty="0"/>
              <a:t>Ondersteunen </a:t>
            </a:r>
            <a:r>
              <a:rPr lang="nl-BE" sz="1800" dirty="0" err="1"/>
              <a:t>PCIe</a:t>
            </a:r>
            <a:r>
              <a:rPr lang="nl-BE" sz="1800" dirty="0"/>
              <a:t> 4.0 interface, DDR4 geheugen en AVX-512 instructieset</a:t>
            </a:r>
            <a:endParaRPr lang="en-US" sz="1800" dirty="0"/>
          </a:p>
          <a:p>
            <a:pPr lvl="0"/>
            <a:r>
              <a:rPr lang="nl-BE" sz="1800" dirty="0"/>
              <a:t>Hebben een geïntegreerde grafische chip gebaseerd op de Xe architectuur</a:t>
            </a:r>
            <a:endParaRPr lang="en-US" sz="1800" dirty="0"/>
          </a:p>
          <a:p>
            <a:pPr lvl="0"/>
            <a:r>
              <a:rPr lang="nl-BE" sz="1800" dirty="0"/>
              <a:t>Beschikbaar in verschillende modellen, variërend van Pentium Gold tot </a:t>
            </a:r>
            <a:r>
              <a:rPr lang="nl-BE" sz="1800" dirty="0" err="1"/>
              <a:t>Core</a:t>
            </a:r>
            <a:r>
              <a:rPr lang="nl-BE" sz="1800" dirty="0"/>
              <a:t> i9</a:t>
            </a:r>
            <a:endParaRPr lang="en-US" sz="1800" dirty="0"/>
          </a:p>
          <a:p>
            <a:pPr lvl="0"/>
            <a:r>
              <a:rPr lang="nl-BE" sz="1800" dirty="0"/>
              <a:t>De opvolger van </a:t>
            </a:r>
            <a:r>
              <a:rPr lang="nl-BE" sz="1800" dirty="0" err="1"/>
              <a:t>Comet</a:t>
            </a:r>
            <a:r>
              <a:rPr lang="nl-BE" sz="1800" dirty="0"/>
              <a:t> Lake op desktop en de voorganger van </a:t>
            </a:r>
            <a:r>
              <a:rPr lang="nl-BE" sz="1800" dirty="0" err="1"/>
              <a:t>Alder</a:t>
            </a:r>
            <a:r>
              <a:rPr lang="nl-BE" sz="1800" dirty="0"/>
              <a:t> Lake op desktop</a:t>
            </a:r>
            <a:endParaRPr lang="en-US" sz="1800" dirty="0"/>
          </a:p>
        </p:txBody>
      </p:sp>
      <p:sp>
        <p:nvSpPr>
          <p:cNvPr id="231" name="Google Shape;231;p18"/>
          <p:cNvSpPr txBox="1">
            <a:spLocks noGrp="1"/>
          </p:cNvSpPr>
          <p:nvPr>
            <p:ph type="title"/>
          </p:nvPr>
        </p:nvSpPr>
        <p:spPr>
          <a:xfrm>
            <a:off x="949135" y="181903"/>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2020-2022</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Rocket</a:t>
            </a:r>
            <a:r>
              <a:rPr lang="nl-BE" dirty="0"/>
              <a:t>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121973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2021-2023</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Alder</a:t>
            </a:r>
            <a:r>
              <a:rPr lang="nl-BE" dirty="0"/>
              <a:t>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 name="Google Shape;230;p18"/>
          <p:cNvSpPr txBox="1">
            <a:spLocks noGrp="1"/>
          </p:cNvSpPr>
          <p:nvPr>
            <p:ph type="body" idx="1"/>
          </p:nvPr>
        </p:nvSpPr>
        <p:spPr>
          <a:xfrm>
            <a:off x="901996" y="738286"/>
            <a:ext cx="7842114" cy="4214158"/>
          </a:xfrm>
          <a:prstGeom prst="rect">
            <a:avLst/>
          </a:prstGeom>
        </p:spPr>
        <p:txBody>
          <a:bodyPr spcFirstLastPara="1" wrap="square" lIns="0" tIns="0" rIns="0" bIns="0" anchor="t" anchorCtr="0">
            <a:noAutofit/>
          </a:bodyPr>
          <a:lstStyle/>
          <a:p>
            <a:pPr lvl="0"/>
            <a:r>
              <a:rPr lang="nl-BE" dirty="0"/>
              <a:t>De 12e generatie van Intel </a:t>
            </a:r>
            <a:r>
              <a:rPr lang="nl-BE" dirty="0" err="1"/>
              <a:t>Core</a:t>
            </a:r>
            <a:r>
              <a:rPr lang="nl-BE" dirty="0"/>
              <a:t> processoren</a:t>
            </a:r>
            <a:endParaRPr lang="en-US" dirty="0"/>
          </a:p>
          <a:p>
            <a:pPr lvl="0"/>
            <a:r>
              <a:rPr lang="nl-BE" dirty="0"/>
              <a:t>Gebaseerd op een hybride architectuur met twee soorten kernen:</a:t>
            </a:r>
            <a:endParaRPr lang="en-US" dirty="0"/>
          </a:p>
          <a:p>
            <a:pPr lvl="1"/>
            <a:r>
              <a:rPr lang="nl-BE" b="1" dirty="0"/>
              <a:t>Golden </a:t>
            </a:r>
            <a:r>
              <a:rPr lang="nl-BE" b="1" dirty="0" err="1"/>
              <a:t>Cove</a:t>
            </a:r>
            <a:r>
              <a:rPr lang="nl-BE" dirty="0"/>
              <a:t> kernen voor hoge prestaties en snelheid</a:t>
            </a:r>
            <a:endParaRPr lang="en-US" dirty="0"/>
          </a:p>
          <a:p>
            <a:pPr lvl="1"/>
            <a:r>
              <a:rPr lang="nl-BE" b="1" dirty="0" err="1"/>
              <a:t>Gracemont</a:t>
            </a:r>
            <a:r>
              <a:rPr lang="nl-BE" dirty="0"/>
              <a:t> kernen voor energie-efficiëntie en achtergrondtaken</a:t>
            </a:r>
            <a:endParaRPr lang="en-US" dirty="0"/>
          </a:p>
          <a:p>
            <a:pPr lvl="0"/>
            <a:r>
              <a:rPr lang="nl-BE" dirty="0"/>
              <a:t>Gemaakt met </a:t>
            </a:r>
            <a:r>
              <a:rPr lang="nl-BE" dirty="0" err="1"/>
              <a:t>Intel’s</a:t>
            </a:r>
            <a:r>
              <a:rPr lang="nl-BE" dirty="0"/>
              <a:t> </a:t>
            </a:r>
            <a:r>
              <a:rPr lang="nl-BE" b="1" dirty="0"/>
              <a:t>Intel 7</a:t>
            </a:r>
            <a:r>
              <a:rPr lang="nl-BE" dirty="0"/>
              <a:t> proces, voorheen bekend als </a:t>
            </a:r>
            <a:r>
              <a:rPr lang="nl-BE" b="1" dirty="0"/>
              <a:t>Intel 10 nm </a:t>
            </a:r>
            <a:r>
              <a:rPr lang="nl-BE" b="1" dirty="0" err="1"/>
              <a:t>Enhanced</a:t>
            </a:r>
            <a:r>
              <a:rPr lang="nl-BE" b="1" dirty="0"/>
              <a:t> </a:t>
            </a:r>
            <a:r>
              <a:rPr lang="nl-BE" b="1" dirty="0" err="1"/>
              <a:t>SuperFin</a:t>
            </a:r>
            <a:r>
              <a:rPr lang="nl-BE" b="1" dirty="0"/>
              <a:t> (10ESF)</a:t>
            </a:r>
            <a:endParaRPr lang="en-US" dirty="0"/>
          </a:p>
          <a:p>
            <a:pPr lvl="0"/>
            <a:r>
              <a:rPr lang="nl-BE" dirty="0"/>
              <a:t>Ondersteunen </a:t>
            </a:r>
            <a:r>
              <a:rPr lang="nl-BE" b="1" dirty="0"/>
              <a:t>DDR5</a:t>
            </a:r>
            <a:r>
              <a:rPr lang="nl-BE" dirty="0"/>
              <a:t> geheugen en </a:t>
            </a:r>
            <a:r>
              <a:rPr lang="nl-BE" b="1" dirty="0" err="1"/>
              <a:t>PCIe</a:t>
            </a:r>
            <a:r>
              <a:rPr lang="nl-BE" b="1" dirty="0"/>
              <a:t> 5.0</a:t>
            </a:r>
            <a:r>
              <a:rPr lang="nl-BE" dirty="0"/>
              <a:t> interface</a:t>
            </a:r>
            <a:endParaRPr lang="en-US" dirty="0"/>
          </a:p>
          <a:p>
            <a:pPr lvl="0"/>
            <a:r>
              <a:rPr lang="nl-BE" dirty="0"/>
              <a:t>Beschikbaar voor </a:t>
            </a:r>
            <a:r>
              <a:rPr lang="nl-BE" dirty="0" err="1"/>
              <a:t>desktops</a:t>
            </a:r>
            <a:r>
              <a:rPr lang="nl-BE" dirty="0"/>
              <a:t>, laptops en ultra-mobiele apparaten</a:t>
            </a:r>
            <a:endParaRPr lang="en-US" dirty="0"/>
          </a:p>
          <a:p>
            <a:pPr lvl="0"/>
            <a:r>
              <a:rPr lang="nl-BE" dirty="0"/>
              <a:t>De opvolger van </a:t>
            </a:r>
            <a:r>
              <a:rPr lang="nl-BE" dirty="0" err="1"/>
              <a:t>Rocket</a:t>
            </a:r>
            <a:r>
              <a:rPr lang="nl-BE" dirty="0"/>
              <a:t> Lake op desktop en Tiger Lake in laptops</a:t>
            </a:r>
            <a:endParaRPr lang="en-US" dirty="0"/>
          </a:p>
        </p:txBody>
      </p:sp>
    </p:spTree>
    <p:extLst>
      <p:ext uri="{BB962C8B-B14F-4D97-AF65-F5344CB8AC3E}">
        <p14:creationId xmlns:p14="http://schemas.microsoft.com/office/powerpoint/2010/main" val="1251579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57" name="Grupo 56">
            <a:extLst>
              <a:ext uri="{FF2B5EF4-FFF2-40B4-BE49-F238E27FC236}">
                <a16:creationId xmlns:a16="http://schemas.microsoft.com/office/drawing/2014/main" id="{C0C1C295-AE29-2E4F-A5BC-9C660106B1F1}"/>
              </a:ext>
            </a:extLst>
          </p:cNvPr>
          <p:cNvGrpSpPr/>
          <p:nvPr/>
        </p:nvGrpSpPr>
        <p:grpSpPr>
          <a:xfrm>
            <a:off x="6187198" y="473852"/>
            <a:ext cx="2731502" cy="3852570"/>
            <a:chOff x="996049" y="1552369"/>
            <a:chExt cx="485510" cy="684774"/>
          </a:xfrm>
        </p:grpSpPr>
        <p:sp>
          <p:nvSpPr>
            <p:cNvPr id="58" name="Google Shape;902;p46">
              <a:extLst>
                <a:ext uri="{FF2B5EF4-FFF2-40B4-BE49-F238E27FC236}">
                  <a16:creationId xmlns:a16="http://schemas.microsoft.com/office/drawing/2014/main" id="{D96D4595-E404-834E-951C-2CD9F0E1C199}"/>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903;p46">
              <a:extLst>
                <a:ext uri="{FF2B5EF4-FFF2-40B4-BE49-F238E27FC236}">
                  <a16:creationId xmlns:a16="http://schemas.microsoft.com/office/drawing/2014/main" id="{73A75B6A-CDD1-0143-B91F-E7DFEBB3DDAD}"/>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904;p46">
              <a:extLst>
                <a:ext uri="{FF2B5EF4-FFF2-40B4-BE49-F238E27FC236}">
                  <a16:creationId xmlns:a16="http://schemas.microsoft.com/office/drawing/2014/main" id="{0023181F-4473-D344-9C3F-45F6AC21349A}"/>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905;p46">
              <a:extLst>
                <a:ext uri="{FF2B5EF4-FFF2-40B4-BE49-F238E27FC236}">
                  <a16:creationId xmlns:a16="http://schemas.microsoft.com/office/drawing/2014/main" id="{C0A8C2F2-4D79-9546-B6A4-9A14E6F72E70}"/>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906;p46">
              <a:extLst>
                <a:ext uri="{FF2B5EF4-FFF2-40B4-BE49-F238E27FC236}">
                  <a16:creationId xmlns:a16="http://schemas.microsoft.com/office/drawing/2014/main" id="{0BA1F377-6480-8E40-8B42-97DB73B11486}"/>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907;p46">
              <a:extLst>
                <a:ext uri="{FF2B5EF4-FFF2-40B4-BE49-F238E27FC236}">
                  <a16:creationId xmlns:a16="http://schemas.microsoft.com/office/drawing/2014/main" id="{BB53C8C0-A03A-9944-BCEE-55A41BBBEA70}"/>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908;p46">
              <a:extLst>
                <a:ext uri="{FF2B5EF4-FFF2-40B4-BE49-F238E27FC236}">
                  <a16:creationId xmlns:a16="http://schemas.microsoft.com/office/drawing/2014/main" id="{A0E5A3BE-01DF-3042-B8F9-6B64A542C40D}"/>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909;p46">
              <a:extLst>
                <a:ext uri="{FF2B5EF4-FFF2-40B4-BE49-F238E27FC236}">
                  <a16:creationId xmlns:a16="http://schemas.microsoft.com/office/drawing/2014/main" id="{D2C14941-3BE2-CF42-9A0E-E078BA89B5E0}"/>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910;p46">
              <a:extLst>
                <a:ext uri="{FF2B5EF4-FFF2-40B4-BE49-F238E27FC236}">
                  <a16:creationId xmlns:a16="http://schemas.microsoft.com/office/drawing/2014/main" id="{0E7B0E6E-F5D7-194D-948F-669CD8E12603}"/>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911;p46">
              <a:extLst>
                <a:ext uri="{FF2B5EF4-FFF2-40B4-BE49-F238E27FC236}">
                  <a16:creationId xmlns:a16="http://schemas.microsoft.com/office/drawing/2014/main" id="{C1C8EFE2-03E3-3947-93E9-A0810DFE95FC}"/>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912;p46">
              <a:extLst>
                <a:ext uri="{FF2B5EF4-FFF2-40B4-BE49-F238E27FC236}">
                  <a16:creationId xmlns:a16="http://schemas.microsoft.com/office/drawing/2014/main" id="{9CDE02A5-14CD-9142-A87A-A6F41DAC5C88}"/>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913;p46">
              <a:extLst>
                <a:ext uri="{FF2B5EF4-FFF2-40B4-BE49-F238E27FC236}">
                  <a16:creationId xmlns:a16="http://schemas.microsoft.com/office/drawing/2014/main" id="{1B116BF7-0D52-1D4F-B6C5-054DB4B534F5}"/>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914;p46">
              <a:extLst>
                <a:ext uri="{FF2B5EF4-FFF2-40B4-BE49-F238E27FC236}">
                  <a16:creationId xmlns:a16="http://schemas.microsoft.com/office/drawing/2014/main" id="{0BB05E76-291D-4F4F-83C6-0584BE5F662D}"/>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915;p46">
              <a:extLst>
                <a:ext uri="{FF2B5EF4-FFF2-40B4-BE49-F238E27FC236}">
                  <a16:creationId xmlns:a16="http://schemas.microsoft.com/office/drawing/2014/main" id="{14405D4A-2400-A645-AA49-2DB82CBE869A}"/>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916;p46">
              <a:extLst>
                <a:ext uri="{FF2B5EF4-FFF2-40B4-BE49-F238E27FC236}">
                  <a16:creationId xmlns:a16="http://schemas.microsoft.com/office/drawing/2014/main" id="{A646349E-0F72-0D44-ACA9-BB35231428A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917;p46">
              <a:extLst>
                <a:ext uri="{FF2B5EF4-FFF2-40B4-BE49-F238E27FC236}">
                  <a16:creationId xmlns:a16="http://schemas.microsoft.com/office/drawing/2014/main" id="{782D3BCB-1DA4-AB40-AE6A-D4F98F235615}"/>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918;p46">
              <a:extLst>
                <a:ext uri="{FF2B5EF4-FFF2-40B4-BE49-F238E27FC236}">
                  <a16:creationId xmlns:a16="http://schemas.microsoft.com/office/drawing/2014/main" id="{1AA4DBEA-B5D8-6F4C-B341-BA9BA7E6CECC}"/>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919;p46">
              <a:extLst>
                <a:ext uri="{FF2B5EF4-FFF2-40B4-BE49-F238E27FC236}">
                  <a16:creationId xmlns:a16="http://schemas.microsoft.com/office/drawing/2014/main" id="{3D33FA69-B8D2-DA41-915B-6CABB069966B}"/>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920;p46">
              <a:extLst>
                <a:ext uri="{FF2B5EF4-FFF2-40B4-BE49-F238E27FC236}">
                  <a16:creationId xmlns:a16="http://schemas.microsoft.com/office/drawing/2014/main" id="{968741F6-42A3-A843-8C4E-10051F18F6D4}"/>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921;p46">
              <a:extLst>
                <a:ext uri="{FF2B5EF4-FFF2-40B4-BE49-F238E27FC236}">
                  <a16:creationId xmlns:a16="http://schemas.microsoft.com/office/drawing/2014/main" id="{7CBEFED6-8F2A-3D48-8D0A-9A077795947D}"/>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922;p46">
              <a:extLst>
                <a:ext uri="{FF2B5EF4-FFF2-40B4-BE49-F238E27FC236}">
                  <a16:creationId xmlns:a16="http://schemas.microsoft.com/office/drawing/2014/main" id="{422DF5F4-B23B-2F4B-8A93-9D4F01B57E34}"/>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923;p46">
              <a:extLst>
                <a:ext uri="{FF2B5EF4-FFF2-40B4-BE49-F238E27FC236}">
                  <a16:creationId xmlns:a16="http://schemas.microsoft.com/office/drawing/2014/main" id="{E5BA8E00-389C-A048-BB2F-A953F3F82CD5}"/>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924;p46">
              <a:extLst>
                <a:ext uri="{FF2B5EF4-FFF2-40B4-BE49-F238E27FC236}">
                  <a16:creationId xmlns:a16="http://schemas.microsoft.com/office/drawing/2014/main" id="{CC4BB8FD-282A-9641-8DAA-928035774DB6}"/>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925;p46">
              <a:extLst>
                <a:ext uri="{FF2B5EF4-FFF2-40B4-BE49-F238E27FC236}">
                  <a16:creationId xmlns:a16="http://schemas.microsoft.com/office/drawing/2014/main" id="{40291C7B-95A9-0145-8DD5-6A3FD330B7A4}"/>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926;p46">
              <a:extLst>
                <a:ext uri="{FF2B5EF4-FFF2-40B4-BE49-F238E27FC236}">
                  <a16:creationId xmlns:a16="http://schemas.microsoft.com/office/drawing/2014/main" id="{672F09F6-96ED-CD46-A005-E605D5FB885D}"/>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62" name="Google Shape;162;p16"/>
          <p:cNvSpPr txBox="1">
            <a:spLocks noGrp="1"/>
          </p:cNvSpPr>
          <p:nvPr>
            <p:ph type="title"/>
          </p:nvPr>
        </p:nvSpPr>
        <p:spPr>
          <a:xfrm>
            <a:off x="855300" y="324087"/>
            <a:ext cx="5307000" cy="396300"/>
          </a:xfrm>
          <a:prstGeom prst="rect">
            <a:avLst/>
          </a:prstGeom>
        </p:spPr>
        <p:txBody>
          <a:bodyPr spcFirstLastPara="1" wrap="square" lIns="0" tIns="0" rIns="0" bIns="0" anchor="b" anchorCtr="0">
            <a:noAutofit/>
          </a:bodyPr>
          <a:lstStyle/>
          <a:p>
            <a:pPr lvl="0"/>
            <a:r>
              <a:rPr lang="nl-BE" dirty="0"/>
              <a:t>Hallo, dit is </a:t>
            </a:r>
            <a:r>
              <a:rPr lang="nl-BE" dirty="0" smtClean="0"/>
              <a:t>opgezocht door </a:t>
            </a:r>
            <a:r>
              <a:rPr lang="nl-BE" dirty="0" err="1" smtClean="0"/>
              <a:t>BingAI</a:t>
            </a:r>
            <a:r>
              <a:rPr lang="nl-BE" dirty="0" smtClean="0"/>
              <a:t>.</a:t>
            </a:r>
            <a:endParaRPr dirty="0"/>
          </a:p>
        </p:txBody>
      </p:sp>
      <p:sp>
        <p:nvSpPr>
          <p:cNvPr id="164" name="Google Shape;164;p1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63" name="Google Shape;163;p16"/>
          <p:cNvSpPr txBox="1">
            <a:spLocks noGrp="1"/>
          </p:cNvSpPr>
          <p:nvPr>
            <p:ph type="body" idx="1"/>
          </p:nvPr>
        </p:nvSpPr>
        <p:spPr>
          <a:xfrm>
            <a:off x="855300" y="820952"/>
            <a:ext cx="7991196" cy="3928898"/>
          </a:xfrm>
          <a:prstGeom prst="rect">
            <a:avLst/>
          </a:prstGeom>
        </p:spPr>
        <p:txBody>
          <a:bodyPr spcFirstLastPara="1" wrap="square" lIns="0" tIns="0" rIns="0" bIns="0" anchor="t" anchorCtr="0">
            <a:noAutofit/>
          </a:bodyPr>
          <a:lstStyle/>
          <a:p>
            <a:r>
              <a:rPr lang="nl-BE" dirty="0" smtClean="0"/>
              <a:t>Er </a:t>
            </a:r>
            <a:r>
              <a:rPr lang="nl-BE" dirty="0"/>
              <a:t>zijn veel soorten processoren van Intel, elk met hun eigen kenmerken en prestaties. </a:t>
            </a:r>
            <a:r>
              <a:rPr lang="nl-BE" dirty="0" smtClean="0"/>
              <a:t>J</a:t>
            </a:r>
            <a:r>
              <a:rPr lang="en-US" dirty="0" smtClean="0"/>
              <a:t>e </a:t>
            </a:r>
            <a:r>
              <a:rPr lang="en-US" dirty="0" err="1" smtClean="0"/>
              <a:t>kan</a:t>
            </a:r>
            <a:r>
              <a:rPr lang="en-US" dirty="0" smtClean="0"/>
              <a:t> </a:t>
            </a:r>
            <a:r>
              <a:rPr lang="en-US" dirty="0" err="1" smtClean="0"/>
              <a:t>kiezen</a:t>
            </a:r>
            <a:r>
              <a:rPr lang="en-US" dirty="0" smtClean="0"/>
              <a:t> </a:t>
            </a:r>
            <a:r>
              <a:rPr lang="en-US" dirty="0" err="1"/>
              <a:t>uit</a:t>
            </a:r>
            <a:r>
              <a:rPr lang="en-US" dirty="0"/>
              <a:t> 6 </a:t>
            </a:r>
            <a:r>
              <a:rPr lang="en-US" dirty="0" err="1"/>
              <a:t>soorten</a:t>
            </a:r>
            <a:r>
              <a:rPr lang="en-US" dirty="0"/>
              <a:t> </a:t>
            </a:r>
            <a:r>
              <a:rPr lang="en-US" dirty="0" err="1"/>
              <a:t>processoren</a:t>
            </a:r>
            <a:r>
              <a:rPr lang="en-US" dirty="0"/>
              <a:t>:</a:t>
            </a:r>
          </a:p>
          <a:p>
            <a:pPr lvl="0"/>
            <a:r>
              <a:rPr lang="nl-BE" dirty="0"/>
              <a:t>Atom X3, X5, X7 (alleen mobiele versie, zeer energiezuinig)</a:t>
            </a:r>
            <a:endParaRPr lang="en-US" dirty="0"/>
          </a:p>
          <a:p>
            <a:pPr lvl="0"/>
            <a:r>
              <a:rPr lang="nl-BE" dirty="0" err="1"/>
              <a:t>Celeron</a:t>
            </a:r>
            <a:r>
              <a:rPr lang="nl-BE" dirty="0"/>
              <a:t> (zowel desktop en mobiele versie)</a:t>
            </a:r>
            <a:endParaRPr lang="en-US" dirty="0"/>
          </a:p>
          <a:p>
            <a:pPr lvl="0"/>
            <a:r>
              <a:rPr lang="nl-BE" dirty="0"/>
              <a:t>Pentium (zowel desktop en mobiele versie)</a:t>
            </a:r>
            <a:endParaRPr lang="en-US" dirty="0"/>
          </a:p>
          <a:p>
            <a:pPr lvl="0"/>
            <a:r>
              <a:rPr lang="nl-BE" dirty="0" smtClean="0"/>
              <a:t>m3</a:t>
            </a:r>
            <a:r>
              <a:rPr lang="nl-BE" dirty="0"/>
              <a:t>, m5, m7 (alleen mobiele verse, energiezuinig)</a:t>
            </a:r>
            <a:endParaRPr lang="en-US" dirty="0"/>
          </a:p>
          <a:p>
            <a:pPr lvl="0"/>
            <a:r>
              <a:rPr lang="nl-BE" dirty="0"/>
              <a:t>i3, i5, i7, i9 serie (zowel desktop en mobiele versie)</a:t>
            </a:r>
            <a:endParaRPr lang="en-US" dirty="0"/>
          </a:p>
          <a:p>
            <a:pPr lvl="0"/>
            <a:r>
              <a:rPr lang="en-US" dirty="0"/>
              <a:t>i5, i7, i9 X-</a:t>
            </a:r>
            <a:r>
              <a:rPr lang="en-US" dirty="0" err="1"/>
              <a:t>serie</a:t>
            </a:r>
            <a:r>
              <a:rPr lang="en-US" dirty="0"/>
              <a:t> </a:t>
            </a:r>
            <a:r>
              <a:rPr lang="en-US" dirty="0" err="1"/>
              <a:t>voor</a:t>
            </a:r>
            <a:r>
              <a:rPr lang="en-US" dirty="0"/>
              <a:t> High-end desktop platform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2021-2023</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Alder</a:t>
            </a:r>
            <a:r>
              <a:rPr lang="nl-BE" dirty="0"/>
              <a:t> Lake</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2" name="Tabel 1"/>
          <p:cNvGraphicFramePr>
            <a:graphicFrameLocks noGrp="1"/>
          </p:cNvGraphicFramePr>
          <p:nvPr>
            <p:extLst>
              <p:ext uri="{D42A27DB-BD31-4B8C-83A1-F6EECF244321}">
                <p14:modId xmlns:p14="http://schemas.microsoft.com/office/powerpoint/2010/main" val="4106926814"/>
              </p:ext>
            </p:extLst>
          </p:nvPr>
        </p:nvGraphicFramePr>
        <p:xfrm>
          <a:off x="911240" y="895891"/>
          <a:ext cx="7786151" cy="3989807"/>
        </p:xfrm>
        <a:graphic>
          <a:graphicData uri="http://schemas.openxmlformats.org/drawingml/2006/table">
            <a:tbl>
              <a:tblPr firstRow="1" firstCol="1" bandRow="1">
                <a:tableStyleId>{511C7EFF-B079-44CD-85B6-E6D3598932AC}</a:tableStyleId>
              </a:tblPr>
              <a:tblGrid>
                <a:gridCol w="1423001">
                  <a:extLst>
                    <a:ext uri="{9D8B030D-6E8A-4147-A177-3AD203B41FA5}">
                      <a16:colId xmlns:a16="http://schemas.microsoft.com/office/drawing/2014/main" val="3344453149"/>
                    </a:ext>
                  </a:extLst>
                </a:gridCol>
                <a:gridCol w="1343992">
                  <a:extLst>
                    <a:ext uri="{9D8B030D-6E8A-4147-A177-3AD203B41FA5}">
                      <a16:colId xmlns:a16="http://schemas.microsoft.com/office/drawing/2014/main" val="520712724"/>
                    </a:ext>
                  </a:extLst>
                </a:gridCol>
                <a:gridCol w="1374576">
                  <a:extLst>
                    <a:ext uri="{9D8B030D-6E8A-4147-A177-3AD203B41FA5}">
                      <a16:colId xmlns:a16="http://schemas.microsoft.com/office/drawing/2014/main" val="1271363261"/>
                    </a:ext>
                  </a:extLst>
                </a:gridCol>
                <a:gridCol w="1419603">
                  <a:extLst>
                    <a:ext uri="{9D8B030D-6E8A-4147-A177-3AD203B41FA5}">
                      <a16:colId xmlns:a16="http://schemas.microsoft.com/office/drawing/2014/main" val="1197352405"/>
                    </a:ext>
                  </a:extLst>
                </a:gridCol>
                <a:gridCol w="1540239">
                  <a:extLst>
                    <a:ext uri="{9D8B030D-6E8A-4147-A177-3AD203B41FA5}">
                      <a16:colId xmlns:a16="http://schemas.microsoft.com/office/drawing/2014/main" val="239154593"/>
                    </a:ext>
                  </a:extLst>
                </a:gridCol>
                <a:gridCol w="684740">
                  <a:extLst>
                    <a:ext uri="{9D8B030D-6E8A-4147-A177-3AD203B41FA5}">
                      <a16:colId xmlns:a16="http://schemas.microsoft.com/office/drawing/2014/main" val="2426252455"/>
                    </a:ext>
                  </a:extLst>
                </a:gridCol>
              </a:tblGrid>
              <a:tr h="669926">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Base/Turbo (P)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Base/Turbo (E)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TDP (Base/Turbo)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2562413864"/>
                  </a:ext>
                </a:extLst>
              </a:tr>
              <a:tr h="436701">
                <a:tc>
                  <a:txBody>
                    <a:bodyPr/>
                    <a:lstStyle/>
                    <a:p>
                      <a:pPr>
                        <a:lnSpc>
                          <a:spcPct val="107000"/>
                        </a:lnSpc>
                        <a:spcBef>
                          <a:spcPts val="600"/>
                        </a:spcBef>
                        <a:spcAft>
                          <a:spcPts val="600"/>
                        </a:spcAft>
                      </a:pPr>
                      <a:r>
                        <a:rPr lang="en-US" sz="1200" dirty="0">
                          <a:solidFill>
                            <a:schemeClr val="tx1"/>
                          </a:solidFill>
                          <a:effectLst/>
                        </a:rPr>
                        <a:t>Core i9-12900K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a:solidFill>
                            <a:schemeClr val="tx1"/>
                          </a:solidFill>
                          <a:effectLst/>
                        </a:rPr>
                        <a:t>8+8 / 24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3,2 / 5,1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2,4 / 3,9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125 / 241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$589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3468083287"/>
                  </a:ext>
                </a:extLst>
              </a:tr>
              <a:tr h="669926">
                <a:tc>
                  <a:txBody>
                    <a:bodyPr/>
                    <a:lstStyle/>
                    <a:p>
                      <a:pPr>
                        <a:lnSpc>
                          <a:spcPct val="107000"/>
                        </a:lnSpc>
                        <a:spcBef>
                          <a:spcPts val="600"/>
                        </a:spcBef>
                        <a:spcAft>
                          <a:spcPts val="600"/>
                        </a:spcAft>
                      </a:pPr>
                      <a:r>
                        <a:rPr lang="en-US" sz="1200" dirty="0">
                          <a:solidFill>
                            <a:schemeClr val="tx1"/>
                          </a:solidFill>
                          <a:effectLst/>
                        </a:rPr>
                        <a:t>Core i9-12900KF</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dirty="0">
                          <a:solidFill>
                            <a:schemeClr val="tx1"/>
                          </a:solidFill>
                          <a:effectLst/>
                        </a:rPr>
                        <a:t>8+8 / 24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3,2 / 5,1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2,4 / 3,9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125 / 241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$564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3241266516"/>
                  </a:ext>
                </a:extLst>
              </a:tr>
              <a:tr h="436701">
                <a:tc>
                  <a:txBody>
                    <a:bodyPr/>
                    <a:lstStyle/>
                    <a:p>
                      <a:pPr>
                        <a:lnSpc>
                          <a:spcPct val="107000"/>
                        </a:lnSpc>
                        <a:spcBef>
                          <a:spcPts val="600"/>
                        </a:spcBef>
                        <a:spcAft>
                          <a:spcPts val="600"/>
                        </a:spcAft>
                      </a:pPr>
                      <a:r>
                        <a:rPr lang="en-US" sz="1200">
                          <a:solidFill>
                            <a:schemeClr val="tx1"/>
                          </a:solidFill>
                          <a:effectLst/>
                        </a:rPr>
                        <a:t>Core i7-12700K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dirty="0">
                          <a:solidFill>
                            <a:schemeClr val="tx1"/>
                          </a:solidFill>
                          <a:effectLst/>
                        </a:rPr>
                        <a:t>8+4 / 20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3,6 / 4,9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2,7 / 3,8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125 / 190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$409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3121211968"/>
                  </a:ext>
                </a:extLst>
              </a:tr>
              <a:tr h="669926">
                <a:tc>
                  <a:txBody>
                    <a:bodyPr/>
                    <a:lstStyle/>
                    <a:p>
                      <a:pPr>
                        <a:lnSpc>
                          <a:spcPct val="107000"/>
                        </a:lnSpc>
                        <a:spcBef>
                          <a:spcPts val="600"/>
                        </a:spcBef>
                        <a:spcAft>
                          <a:spcPts val="600"/>
                        </a:spcAft>
                      </a:pPr>
                      <a:r>
                        <a:rPr lang="en-US" sz="1200">
                          <a:solidFill>
                            <a:schemeClr val="tx1"/>
                          </a:solidFill>
                          <a:effectLst/>
                        </a:rPr>
                        <a:t>Core i7-12700KF</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a:solidFill>
                            <a:schemeClr val="tx1"/>
                          </a:solidFill>
                          <a:effectLst/>
                        </a:rPr>
                        <a:t>8+4 / 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3,6 / 4,9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2,7 / 3,8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125 / 190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$384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3073768863"/>
                  </a:ext>
                </a:extLst>
              </a:tr>
              <a:tr h="436701">
                <a:tc>
                  <a:txBody>
                    <a:bodyPr/>
                    <a:lstStyle/>
                    <a:p>
                      <a:pPr>
                        <a:lnSpc>
                          <a:spcPct val="107000"/>
                        </a:lnSpc>
                        <a:spcBef>
                          <a:spcPts val="600"/>
                        </a:spcBef>
                        <a:spcAft>
                          <a:spcPts val="600"/>
                        </a:spcAft>
                      </a:pPr>
                      <a:r>
                        <a:rPr lang="en-US" sz="1200">
                          <a:solidFill>
                            <a:schemeClr val="tx1"/>
                          </a:solidFill>
                          <a:effectLst/>
                        </a:rPr>
                        <a:t>Core i5-12600K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a:solidFill>
                            <a:schemeClr val="tx1"/>
                          </a:solidFill>
                          <a:effectLst/>
                        </a:rPr>
                        <a:t>6+4 / 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3,7 / 4,9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2,8 / 3,6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125 / 150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$289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755425887"/>
                  </a:ext>
                </a:extLst>
              </a:tr>
              <a:tr h="669926">
                <a:tc>
                  <a:txBody>
                    <a:bodyPr/>
                    <a:lstStyle/>
                    <a:p>
                      <a:pPr>
                        <a:lnSpc>
                          <a:spcPct val="107000"/>
                        </a:lnSpc>
                        <a:spcBef>
                          <a:spcPts val="600"/>
                        </a:spcBef>
                        <a:spcAft>
                          <a:spcPts val="600"/>
                        </a:spcAft>
                      </a:pPr>
                      <a:r>
                        <a:rPr lang="en-US" sz="1200">
                          <a:solidFill>
                            <a:schemeClr val="tx1"/>
                          </a:solidFill>
                          <a:effectLst/>
                        </a:rPr>
                        <a:t>Core i5-12600KF</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3965" marT="67930" marB="67930" anchor="b"/>
                </a:tc>
                <a:tc>
                  <a:txBody>
                    <a:bodyPr/>
                    <a:lstStyle/>
                    <a:p>
                      <a:pPr>
                        <a:lnSpc>
                          <a:spcPct val="107000"/>
                        </a:lnSpc>
                        <a:spcBef>
                          <a:spcPts val="600"/>
                        </a:spcBef>
                        <a:spcAft>
                          <a:spcPts val="600"/>
                        </a:spcAft>
                      </a:pPr>
                      <a:r>
                        <a:rPr lang="en-US" sz="1200">
                          <a:solidFill>
                            <a:schemeClr val="tx1"/>
                          </a:solidFill>
                          <a:effectLst/>
                        </a:rPr>
                        <a:t>6+4 / 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3,7 / 4,9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a:solidFill>
                            <a:schemeClr val="tx1"/>
                          </a:solidFill>
                          <a:effectLst/>
                        </a:rPr>
                        <a:t>2,8 / 3,6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125 / 150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tc>
                  <a:txBody>
                    <a:bodyPr/>
                    <a:lstStyle/>
                    <a:p>
                      <a:pPr>
                        <a:lnSpc>
                          <a:spcPct val="107000"/>
                        </a:lnSpc>
                        <a:spcBef>
                          <a:spcPts val="600"/>
                        </a:spcBef>
                        <a:spcAft>
                          <a:spcPts val="600"/>
                        </a:spcAft>
                      </a:pPr>
                      <a:r>
                        <a:rPr lang="en-US" sz="1200" dirty="0">
                          <a:solidFill>
                            <a:schemeClr val="tx1"/>
                          </a:solidFill>
                          <a:effectLst/>
                        </a:rPr>
                        <a:t>$264</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965" marR="33965" marT="67930" marB="67930" anchor="b"/>
                </a:tc>
                <a:extLst>
                  <a:ext uri="{0D108BD9-81ED-4DB2-BD59-A6C34878D82A}">
                    <a16:rowId xmlns:a16="http://schemas.microsoft.com/office/drawing/2014/main" val="3056457218"/>
                  </a:ext>
                </a:extLst>
              </a:tr>
            </a:tbl>
          </a:graphicData>
        </a:graphic>
      </p:graphicFrame>
    </p:spTree>
    <p:extLst>
      <p:ext uri="{BB962C8B-B14F-4D97-AF65-F5344CB8AC3E}">
        <p14:creationId xmlns:p14="http://schemas.microsoft.com/office/powerpoint/2010/main" val="3240022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1"/>
                </a:solidFill>
              </a:rPr>
              <a:t>2023-</a:t>
            </a: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Raptor</a:t>
            </a:r>
            <a:r>
              <a:rPr lang="nl-BE" dirty="0"/>
              <a:t> Lake </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 name="Google Shape;230;p18"/>
          <p:cNvSpPr txBox="1">
            <a:spLocks noGrp="1"/>
          </p:cNvSpPr>
          <p:nvPr>
            <p:ph type="body" idx="1"/>
          </p:nvPr>
        </p:nvSpPr>
        <p:spPr>
          <a:xfrm>
            <a:off x="901996" y="1047888"/>
            <a:ext cx="7842114" cy="3904555"/>
          </a:xfrm>
          <a:prstGeom prst="rect">
            <a:avLst/>
          </a:prstGeom>
        </p:spPr>
        <p:txBody>
          <a:bodyPr spcFirstLastPara="1" wrap="square" lIns="0" tIns="0" rIns="0" bIns="0" anchor="t" anchorCtr="0">
            <a:noAutofit/>
          </a:bodyPr>
          <a:lstStyle/>
          <a:p>
            <a:pPr lvl="0"/>
            <a:r>
              <a:rPr lang="nl-BE" sz="1600" dirty="0" err="1"/>
              <a:t>Raptor</a:t>
            </a:r>
            <a:r>
              <a:rPr lang="nl-BE" sz="1600" dirty="0"/>
              <a:t> Lake processoren zijn de 13e generatie van Intel </a:t>
            </a:r>
            <a:r>
              <a:rPr lang="nl-BE" sz="1600" dirty="0" err="1"/>
              <a:t>Core</a:t>
            </a:r>
            <a:r>
              <a:rPr lang="nl-BE" sz="1600" dirty="0"/>
              <a:t> processoren voor </a:t>
            </a:r>
            <a:r>
              <a:rPr lang="nl-BE" sz="1600" dirty="0" err="1"/>
              <a:t>desktops</a:t>
            </a:r>
            <a:endParaRPr lang="en-US" sz="1600" dirty="0"/>
          </a:p>
          <a:p>
            <a:pPr lvl="0"/>
            <a:r>
              <a:rPr lang="nl-BE" sz="1600" dirty="0"/>
              <a:t>Ze zijn gebaseerd op de </a:t>
            </a:r>
            <a:r>
              <a:rPr lang="nl-BE" sz="1600" dirty="0" err="1"/>
              <a:t>Raptor</a:t>
            </a:r>
            <a:r>
              <a:rPr lang="nl-BE" sz="1600" dirty="0"/>
              <a:t> </a:t>
            </a:r>
            <a:r>
              <a:rPr lang="nl-BE" sz="1600" dirty="0" err="1"/>
              <a:t>Cove</a:t>
            </a:r>
            <a:r>
              <a:rPr lang="nl-BE" sz="1600" dirty="0"/>
              <a:t> microarchitectuur, een verbeterde versie van Golden </a:t>
            </a:r>
            <a:r>
              <a:rPr lang="nl-BE" sz="1600" dirty="0" err="1"/>
              <a:t>Cove</a:t>
            </a:r>
            <a:r>
              <a:rPr lang="nl-BE" sz="1600" dirty="0"/>
              <a:t> (gebruikt door </a:t>
            </a:r>
            <a:r>
              <a:rPr lang="nl-BE" sz="1600" dirty="0" err="1"/>
              <a:t>Intel’s</a:t>
            </a:r>
            <a:r>
              <a:rPr lang="nl-BE" sz="1600" dirty="0"/>
              <a:t> </a:t>
            </a:r>
            <a:r>
              <a:rPr lang="nl-BE" sz="1600" dirty="0" err="1"/>
              <a:t>Alder</a:t>
            </a:r>
            <a:r>
              <a:rPr lang="nl-BE" sz="1600" dirty="0"/>
              <a:t> Lake mobiele processoren) op </a:t>
            </a:r>
            <a:r>
              <a:rPr lang="nl-BE" sz="1600" dirty="0" err="1"/>
              <a:t>Intel’s</a:t>
            </a:r>
            <a:r>
              <a:rPr lang="nl-BE" sz="1600" dirty="0"/>
              <a:t> 7 nm proces node</a:t>
            </a:r>
            <a:endParaRPr lang="en-US" sz="1600" dirty="0"/>
          </a:p>
          <a:p>
            <a:pPr lvl="0"/>
            <a:r>
              <a:rPr lang="nl-BE" sz="1600" dirty="0"/>
              <a:t>Ze hebben een hybride ontwerp met P-</a:t>
            </a:r>
            <a:r>
              <a:rPr lang="nl-BE" sz="1600" dirty="0" err="1"/>
              <a:t>cores</a:t>
            </a:r>
            <a:r>
              <a:rPr lang="nl-BE" sz="1600" dirty="0"/>
              <a:t> en E-</a:t>
            </a:r>
            <a:r>
              <a:rPr lang="nl-BE" sz="1600" dirty="0" err="1"/>
              <a:t>cores</a:t>
            </a:r>
            <a:r>
              <a:rPr lang="nl-BE" sz="1600" dirty="0"/>
              <a:t>, waarbij het aantal E-</a:t>
            </a:r>
            <a:r>
              <a:rPr lang="nl-BE" sz="1600" dirty="0" err="1"/>
              <a:t>cores</a:t>
            </a:r>
            <a:r>
              <a:rPr lang="nl-BE" sz="1600" dirty="0"/>
              <a:t> is verdubbeld ten opzichte van </a:t>
            </a:r>
            <a:r>
              <a:rPr lang="nl-BE" sz="1600" dirty="0" err="1"/>
              <a:t>Alder</a:t>
            </a:r>
            <a:r>
              <a:rPr lang="nl-BE" sz="1600" dirty="0"/>
              <a:t> Lake</a:t>
            </a:r>
            <a:endParaRPr lang="en-US" sz="1600" dirty="0"/>
          </a:p>
          <a:p>
            <a:pPr lvl="0"/>
            <a:r>
              <a:rPr lang="nl-BE" sz="1600" dirty="0"/>
              <a:t>Ze ondersteunen </a:t>
            </a:r>
            <a:r>
              <a:rPr lang="nl-BE" sz="1600" dirty="0" err="1"/>
              <a:t>PCIe</a:t>
            </a:r>
            <a:r>
              <a:rPr lang="nl-BE" sz="1600" dirty="0"/>
              <a:t> 5.0 interface, DDR5 geheugen en AVX3 instructieset</a:t>
            </a:r>
            <a:endParaRPr lang="en-US" sz="1600" dirty="0"/>
          </a:p>
          <a:p>
            <a:pPr lvl="0"/>
            <a:r>
              <a:rPr lang="nl-BE" sz="1600" dirty="0"/>
              <a:t>Ze hebben een geïntegreerde grafische chip gebaseerd op de Xe architectuur</a:t>
            </a:r>
            <a:endParaRPr lang="en-US" sz="1600" dirty="0"/>
          </a:p>
          <a:p>
            <a:pPr lvl="0"/>
            <a:r>
              <a:rPr lang="nl-BE" sz="1600" dirty="0"/>
              <a:t>Ze zijn beschikbaar in verschillende modellen, variërend van Pentium Gold tot </a:t>
            </a:r>
            <a:r>
              <a:rPr lang="nl-BE" sz="1600" dirty="0" err="1"/>
              <a:t>Core</a:t>
            </a:r>
            <a:r>
              <a:rPr lang="nl-BE" sz="1600" dirty="0"/>
              <a:t> i9</a:t>
            </a:r>
            <a:endParaRPr lang="en-US" sz="1600" dirty="0"/>
          </a:p>
          <a:p>
            <a:pPr lvl="0"/>
            <a:r>
              <a:rPr lang="nl-BE" sz="1600" dirty="0"/>
              <a:t>Ze zijn over het algemeen sneller en efficiënter dan de vorige generatie </a:t>
            </a:r>
            <a:r>
              <a:rPr lang="nl-BE" sz="1600" dirty="0" err="1"/>
              <a:t>Alder</a:t>
            </a:r>
            <a:r>
              <a:rPr lang="nl-BE" sz="1600" dirty="0"/>
              <a:t> Lake processoren, maar ook sneller dan de concurrentie van AMD in </a:t>
            </a:r>
            <a:r>
              <a:rPr lang="nl-BE" sz="1600" dirty="0" err="1"/>
              <a:t>gaming</a:t>
            </a:r>
            <a:endParaRPr lang="en-US" sz="1600" dirty="0"/>
          </a:p>
        </p:txBody>
      </p:sp>
    </p:spTree>
    <p:extLst>
      <p:ext uri="{BB962C8B-B14F-4D97-AF65-F5344CB8AC3E}">
        <p14:creationId xmlns:p14="http://schemas.microsoft.com/office/powerpoint/2010/main" val="540391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2023-</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err="1"/>
              <a:t>Raptor</a:t>
            </a:r>
            <a:r>
              <a:rPr lang="nl-BE" dirty="0"/>
              <a:t> Lake</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3" name="Tabel 2"/>
          <p:cNvGraphicFramePr>
            <a:graphicFrameLocks noGrp="1"/>
          </p:cNvGraphicFramePr>
          <p:nvPr>
            <p:extLst>
              <p:ext uri="{D42A27DB-BD31-4B8C-83A1-F6EECF244321}">
                <p14:modId xmlns:p14="http://schemas.microsoft.com/office/powerpoint/2010/main" val="571867884"/>
              </p:ext>
            </p:extLst>
          </p:nvPr>
        </p:nvGraphicFramePr>
        <p:xfrm>
          <a:off x="868372" y="1020240"/>
          <a:ext cx="7711181" cy="3798714"/>
        </p:xfrm>
        <a:graphic>
          <a:graphicData uri="http://schemas.openxmlformats.org/drawingml/2006/table">
            <a:tbl>
              <a:tblPr firstRow="1" firstCol="1" bandRow="1">
                <a:tableStyleId>{511C7EFF-B079-44CD-85B6-E6D3598932AC}</a:tableStyleId>
              </a:tblPr>
              <a:tblGrid>
                <a:gridCol w="1850214">
                  <a:extLst>
                    <a:ext uri="{9D8B030D-6E8A-4147-A177-3AD203B41FA5}">
                      <a16:colId xmlns:a16="http://schemas.microsoft.com/office/drawing/2014/main" val="1223160308"/>
                    </a:ext>
                  </a:extLst>
                </a:gridCol>
                <a:gridCol w="2002649">
                  <a:extLst>
                    <a:ext uri="{9D8B030D-6E8A-4147-A177-3AD203B41FA5}">
                      <a16:colId xmlns:a16="http://schemas.microsoft.com/office/drawing/2014/main" val="3213792251"/>
                    </a:ext>
                  </a:extLst>
                </a:gridCol>
                <a:gridCol w="1688943">
                  <a:extLst>
                    <a:ext uri="{9D8B030D-6E8A-4147-A177-3AD203B41FA5}">
                      <a16:colId xmlns:a16="http://schemas.microsoft.com/office/drawing/2014/main" val="2318908503"/>
                    </a:ext>
                  </a:extLst>
                </a:gridCol>
                <a:gridCol w="1219483">
                  <a:extLst>
                    <a:ext uri="{9D8B030D-6E8A-4147-A177-3AD203B41FA5}">
                      <a16:colId xmlns:a16="http://schemas.microsoft.com/office/drawing/2014/main" val="4087666415"/>
                    </a:ext>
                  </a:extLst>
                </a:gridCol>
                <a:gridCol w="949892">
                  <a:extLst>
                    <a:ext uri="{9D8B030D-6E8A-4147-A177-3AD203B41FA5}">
                      <a16:colId xmlns:a16="http://schemas.microsoft.com/office/drawing/2014/main" val="2962605258"/>
                    </a:ext>
                  </a:extLst>
                </a:gridCol>
              </a:tblGrid>
              <a:tr h="633119">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a:solidFill>
                            <a:schemeClr val="tx1"/>
                          </a:solidFill>
                          <a:effectLst/>
                        </a:rPr>
                        <a:t>Cores/Threads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3521882402"/>
                  </a:ext>
                </a:extLst>
              </a:tr>
              <a:tr h="633119">
                <a:tc>
                  <a:txBody>
                    <a:bodyPr/>
                    <a:lstStyle/>
                    <a:p>
                      <a:pPr>
                        <a:lnSpc>
                          <a:spcPct val="107000"/>
                        </a:lnSpc>
                        <a:spcBef>
                          <a:spcPts val="600"/>
                        </a:spcBef>
                        <a:spcAft>
                          <a:spcPts val="600"/>
                        </a:spcAft>
                      </a:pPr>
                      <a:r>
                        <a:rPr lang="en-US" sz="1200" dirty="0">
                          <a:solidFill>
                            <a:schemeClr val="tx1"/>
                          </a:solidFill>
                          <a:effectLst/>
                        </a:rPr>
                        <a:t>Core i9-13900K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dirty="0">
                          <a:solidFill>
                            <a:schemeClr val="tx1"/>
                          </a:solidFill>
                          <a:effectLst/>
                        </a:rPr>
                        <a:t>8 / 16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3,0 / 5,8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125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$488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4192850598"/>
                  </a:ext>
                </a:extLst>
              </a:tr>
              <a:tr h="633119">
                <a:tc>
                  <a:txBody>
                    <a:bodyPr/>
                    <a:lstStyle/>
                    <a:p>
                      <a:pPr>
                        <a:lnSpc>
                          <a:spcPct val="107000"/>
                        </a:lnSpc>
                        <a:spcBef>
                          <a:spcPts val="600"/>
                        </a:spcBef>
                        <a:spcAft>
                          <a:spcPts val="600"/>
                        </a:spcAft>
                      </a:pPr>
                      <a:r>
                        <a:rPr lang="en-US" sz="1200">
                          <a:solidFill>
                            <a:schemeClr val="tx1"/>
                          </a:solidFill>
                          <a:effectLst/>
                        </a:rPr>
                        <a:t>Core i7-13700K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dirty="0">
                          <a:solidFill>
                            <a:schemeClr val="tx1"/>
                          </a:solidFill>
                          <a:effectLst/>
                        </a:rPr>
                        <a:t>8 / 16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3,4 / 5,4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125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$374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616003259"/>
                  </a:ext>
                </a:extLst>
              </a:tr>
              <a:tr h="633119">
                <a:tc>
                  <a:txBody>
                    <a:bodyPr/>
                    <a:lstStyle/>
                    <a:p>
                      <a:pPr>
                        <a:lnSpc>
                          <a:spcPct val="107000"/>
                        </a:lnSpc>
                        <a:spcBef>
                          <a:spcPts val="600"/>
                        </a:spcBef>
                        <a:spcAft>
                          <a:spcPts val="600"/>
                        </a:spcAft>
                      </a:pPr>
                      <a:r>
                        <a:rPr lang="en-US" sz="1200">
                          <a:solidFill>
                            <a:schemeClr val="tx1"/>
                          </a:solidFill>
                          <a:effectLst/>
                        </a:rPr>
                        <a:t>Core i5-13600K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dirty="0">
                          <a:solidFill>
                            <a:schemeClr val="tx1"/>
                          </a:solidFill>
                          <a:effectLst/>
                        </a:rPr>
                        <a:t>6 / 12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3,5 / 5,1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125 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$262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1149683867"/>
                  </a:ext>
                </a:extLst>
              </a:tr>
              <a:tr h="633119">
                <a:tc>
                  <a:txBody>
                    <a:bodyPr/>
                    <a:lstStyle/>
                    <a:p>
                      <a:pPr>
                        <a:lnSpc>
                          <a:spcPct val="107000"/>
                        </a:lnSpc>
                        <a:spcBef>
                          <a:spcPts val="600"/>
                        </a:spcBef>
                        <a:spcAft>
                          <a:spcPts val="600"/>
                        </a:spcAft>
                      </a:pPr>
                      <a:r>
                        <a:rPr lang="en-US" sz="1200">
                          <a:solidFill>
                            <a:schemeClr val="tx1"/>
                          </a:solidFill>
                          <a:effectLst/>
                        </a:rPr>
                        <a:t>Core i7-11700KF</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a:solidFill>
                            <a:schemeClr val="tx1"/>
                          </a:solidFill>
                          <a:effectLst/>
                        </a:rPr>
                        <a:t>8 / 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3,6 / 5,0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125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$384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812822880"/>
                  </a:ext>
                </a:extLst>
              </a:tr>
              <a:tr h="633119">
                <a:tc>
                  <a:txBody>
                    <a:bodyPr/>
                    <a:lstStyle/>
                    <a:p>
                      <a:pPr>
                        <a:lnSpc>
                          <a:spcPct val="107000"/>
                        </a:lnSpc>
                        <a:spcBef>
                          <a:spcPts val="600"/>
                        </a:spcBef>
                        <a:spcAft>
                          <a:spcPts val="600"/>
                        </a:spcAft>
                      </a:pPr>
                      <a:r>
                        <a:rPr lang="en-US" sz="1200">
                          <a:solidFill>
                            <a:schemeClr val="tx1"/>
                          </a:solidFill>
                          <a:effectLst/>
                        </a:rPr>
                        <a:t>Core i7-10700KF</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a:solidFill>
                            <a:schemeClr val="tx1"/>
                          </a:solidFill>
                          <a:effectLst/>
                        </a:rPr>
                        <a:t>8 / 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3,8 / 5,1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125 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$332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1094115666"/>
                  </a:ext>
                </a:extLst>
              </a:tr>
            </a:tbl>
          </a:graphicData>
        </a:graphic>
      </p:graphicFrame>
    </p:spTree>
    <p:extLst>
      <p:ext uri="{BB962C8B-B14F-4D97-AF65-F5344CB8AC3E}">
        <p14:creationId xmlns:p14="http://schemas.microsoft.com/office/powerpoint/2010/main" val="2522869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err="1"/>
              <a:t>Vergelijking</a:t>
            </a:r>
            <a:r>
              <a:rPr lang="en-US" dirty="0"/>
              <a:t> met AMD </a:t>
            </a:r>
            <a:r>
              <a:rPr lang="en-US" dirty="0" err="1"/>
              <a:t>processoren</a:t>
            </a:r>
            <a:endParaRPr lang="en-US"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33</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 name="Google Shape;230;p18"/>
          <p:cNvSpPr txBox="1">
            <a:spLocks noGrp="1"/>
          </p:cNvSpPr>
          <p:nvPr>
            <p:ph type="body" idx="1"/>
          </p:nvPr>
        </p:nvSpPr>
        <p:spPr>
          <a:xfrm>
            <a:off x="901996" y="1047888"/>
            <a:ext cx="7842114" cy="3904555"/>
          </a:xfrm>
          <a:prstGeom prst="rect">
            <a:avLst/>
          </a:prstGeom>
        </p:spPr>
        <p:txBody>
          <a:bodyPr spcFirstLastPara="1" wrap="square" lIns="0" tIns="0" rIns="0" bIns="0" anchor="t" anchorCtr="0">
            <a:noAutofit/>
          </a:bodyPr>
          <a:lstStyle/>
          <a:p>
            <a:pPr lvl="0"/>
            <a:r>
              <a:rPr lang="nl-BE" dirty="0" err="1"/>
              <a:t>AMD’s</a:t>
            </a:r>
            <a:r>
              <a:rPr lang="nl-BE" dirty="0"/>
              <a:t> nieuwste mobiele processoren zijn de </a:t>
            </a:r>
            <a:r>
              <a:rPr lang="nl-BE" dirty="0" err="1"/>
              <a:t>Ryzen</a:t>
            </a:r>
            <a:r>
              <a:rPr lang="nl-BE" dirty="0"/>
              <a:t> 6000U serie, gebaseerd op de Zen3+ architectuur</a:t>
            </a:r>
            <a:endParaRPr lang="en-US" dirty="0"/>
          </a:p>
          <a:p>
            <a:pPr lvl="0"/>
            <a:r>
              <a:rPr lang="nl-BE" dirty="0"/>
              <a:t>Ze hebben een nominaal TDP van 15W, maar kunnen variëren tussen 15-28W afhankelijk van de laptopconfiguratie</a:t>
            </a:r>
            <a:endParaRPr lang="en-US" dirty="0"/>
          </a:p>
          <a:p>
            <a:pPr lvl="0"/>
            <a:r>
              <a:rPr lang="nl-BE" dirty="0"/>
              <a:t>Ze hebben geen hybride ontwerp zoals </a:t>
            </a:r>
            <a:r>
              <a:rPr lang="nl-BE" dirty="0" err="1"/>
              <a:t>Alder</a:t>
            </a:r>
            <a:r>
              <a:rPr lang="nl-BE" dirty="0"/>
              <a:t> Lake, maar gebruiken alleen Zen3+ </a:t>
            </a:r>
            <a:r>
              <a:rPr lang="nl-BE" dirty="0" err="1"/>
              <a:t>cores</a:t>
            </a:r>
            <a:r>
              <a:rPr lang="nl-BE" dirty="0"/>
              <a:t> voor alle taken</a:t>
            </a:r>
            <a:endParaRPr lang="en-US" dirty="0"/>
          </a:p>
          <a:p>
            <a:pPr lvl="0"/>
            <a:r>
              <a:rPr lang="nl-BE" dirty="0"/>
              <a:t>Ze hebben een geïntegreerde </a:t>
            </a:r>
            <a:r>
              <a:rPr lang="nl-BE" dirty="0" err="1"/>
              <a:t>Radeon</a:t>
            </a:r>
            <a:r>
              <a:rPr lang="nl-BE" dirty="0"/>
              <a:t> Vega grafische eenheid</a:t>
            </a:r>
            <a:endParaRPr lang="en-US" dirty="0"/>
          </a:p>
          <a:p>
            <a:pPr lvl="0"/>
            <a:r>
              <a:rPr lang="nl-BE" dirty="0"/>
              <a:t>Ze ondersteunen DDR4 geheugen en </a:t>
            </a:r>
            <a:r>
              <a:rPr lang="nl-BE" dirty="0" err="1"/>
              <a:t>PCIe</a:t>
            </a:r>
            <a:r>
              <a:rPr lang="nl-BE" dirty="0"/>
              <a:t> 4.0 interface</a:t>
            </a:r>
            <a:endParaRPr lang="en-US" dirty="0"/>
          </a:p>
        </p:txBody>
      </p:sp>
    </p:spTree>
    <p:extLst>
      <p:ext uri="{BB962C8B-B14F-4D97-AF65-F5344CB8AC3E}">
        <p14:creationId xmlns:p14="http://schemas.microsoft.com/office/powerpoint/2010/main" val="580306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5307000" cy="396300"/>
          </a:xfrm>
          <a:prstGeom prst="rect">
            <a:avLst/>
          </a:prstGeom>
        </p:spPr>
        <p:txBody>
          <a:bodyPr spcFirstLastPara="1" wrap="square" lIns="0" tIns="0" rIns="0" bIns="0" anchor="b" anchorCtr="0">
            <a:noAutofit/>
          </a:bodyPr>
          <a:lstStyle/>
          <a:p>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err="1"/>
              <a:t>Vergelijking</a:t>
            </a:r>
            <a:r>
              <a:rPr lang="en-US" dirty="0"/>
              <a:t> met AMD </a:t>
            </a:r>
            <a:r>
              <a:rPr lang="en-US" dirty="0" err="1"/>
              <a:t>processoren</a:t>
            </a:r>
            <a:endParaRPr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aphicFrame>
        <p:nvGraphicFramePr>
          <p:cNvPr id="2" name="Tabel 1"/>
          <p:cNvGraphicFramePr>
            <a:graphicFrameLocks noGrp="1"/>
          </p:cNvGraphicFramePr>
          <p:nvPr>
            <p:extLst>
              <p:ext uri="{D42A27DB-BD31-4B8C-83A1-F6EECF244321}">
                <p14:modId xmlns:p14="http://schemas.microsoft.com/office/powerpoint/2010/main" val="1988729017"/>
              </p:ext>
            </p:extLst>
          </p:nvPr>
        </p:nvGraphicFramePr>
        <p:xfrm>
          <a:off x="926335" y="954300"/>
          <a:ext cx="6605472" cy="3795550"/>
        </p:xfrm>
        <a:graphic>
          <a:graphicData uri="http://schemas.openxmlformats.org/drawingml/2006/table">
            <a:tbl>
              <a:tblPr firstRow="1" firstCol="1" bandRow="1">
                <a:tableStyleId>{511C7EFF-B079-44CD-85B6-E6D3598932AC}</a:tableStyleId>
              </a:tblPr>
              <a:tblGrid>
                <a:gridCol w="1498333">
                  <a:extLst>
                    <a:ext uri="{9D8B030D-6E8A-4147-A177-3AD203B41FA5}">
                      <a16:colId xmlns:a16="http://schemas.microsoft.com/office/drawing/2014/main" val="2944719188"/>
                    </a:ext>
                  </a:extLst>
                </a:gridCol>
                <a:gridCol w="1494755">
                  <a:extLst>
                    <a:ext uri="{9D8B030D-6E8A-4147-A177-3AD203B41FA5}">
                      <a16:colId xmlns:a16="http://schemas.microsoft.com/office/drawing/2014/main" val="294720289"/>
                    </a:ext>
                  </a:extLst>
                </a:gridCol>
                <a:gridCol w="1367734">
                  <a:extLst>
                    <a:ext uri="{9D8B030D-6E8A-4147-A177-3AD203B41FA5}">
                      <a16:colId xmlns:a16="http://schemas.microsoft.com/office/drawing/2014/main" val="2229006943"/>
                    </a:ext>
                  </a:extLst>
                </a:gridCol>
                <a:gridCol w="1241603">
                  <a:extLst>
                    <a:ext uri="{9D8B030D-6E8A-4147-A177-3AD203B41FA5}">
                      <a16:colId xmlns:a16="http://schemas.microsoft.com/office/drawing/2014/main" val="1293522146"/>
                    </a:ext>
                  </a:extLst>
                </a:gridCol>
                <a:gridCol w="1003047">
                  <a:extLst>
                    <a:ext uri="{9D8B030D-6E8A-4147-A177-3AD203B41FA5}">
                      <a16:colId xmlns:a16="http://schemas.microsoft.com/office/drawing/2014/main" val="679286879"/>
                    </a:ext>
                  </a:extLst>
                </a:gridCol>
              </a:tblGrid>
              <a:tr h="759110">
                <a:tc>
                  <a:txBody>
                    <a:bodyPr/>
                    <a:lstStyle/>
                    <a:p>
                      <a:pPr>
                        <a:lnSpc>
                          <a:spcPct val="107000"/>
                        </a:lnSpc>
                        <a:spcBef>
                          <a:spcPts val="600"/>
                        </a:spcBef>
                        <a:spcAft>
                          <a:spcPts val="600"/>
                        </a:spcAft>
                      </a:pPr>
                      <a:r>
                        <a:rPr lang="en-US" sz="1200" dirty="0">
                          <a:solidFill>
                            <a:schemeClr val="tx1"/>
                          </a:solidFill>
                          <a:effectLst/>
                        </a:rPr>
                        <a:t>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dirty="0">
                          <a:solidFill>
                            <a:schemeClr val="tx1"/>
                          </a:solidFill>
                          <a:effectLst/>
                        </a:rPr>
                        <a:t>Cores/Threads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Base/Turbo</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TDP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Prijs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3132902530"/>
                  </a:ext>
                </a:extLst>
              </a:tr>
              <a:tr h="759110">
                <a:tc>
                  <a:txBody>
                    <a:bodyPr/>
                    <a:lstStyle/>
                    <a:p>
                      <a:pPr>
                        <a:lnSpc>
                          <a:spcPct val="107000"/>
                        </a:lnSpc>
                        <a:spcBef>
                          <a:spcPts val="600"/>
                        </a:spcBef>
                        <a:spcAft>
                          <a:spcPts val="600"/>
                        </a:spcAft>
                      </a:pPr>
                      <a:r>
                        <a:rPr lang="en-US" sz="1200">
                          <a:solidFill>
                            <a:schemeClr val="tx1"/>
                          </a:solidFill>
                          <a:effectLst/>
                        </a:rPr>
                        <a:t>Ryzen 7 6800U</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dirty="0">
                          <a:solidFill>
                            <a:schemeClr val="tx1"/>
                          </a:solidFill>
                          <a:effectLst/>
                        </a:rPr>
                        <a:t>8 / 16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2,2 / 4,4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15-28W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n/a</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3474505811"/>
                  </a:ext>
                </a:extLst>
              </a:tr>
              <a:tr h="759110">
                <a:tc>
                  <a:txBody>
                    <a:bodyPr/>
                    <a:lstStyle/>
                    <a:p>
                      <a:pPr>
                        <a:lnSpc>
                          <a:spcPct val="107000"/>
                        </a:lnSpc>
                        <a:spcBef>
                          <a:spcPts val="600"/>
                        </a:spcBef>
                        <a:spcAft>
                          <a:spcPts val="600"/>
                        </a:spcAft>
                      </a:pPr>
                      <a:r>
                        <a:rPr lang="en-US" sz="1200">
                          <a:solidFill>
                            <a:schemeClr val="tx1"/>
                          </a:solidFill>
                          <a:effectLst/>
                        </a:rPr>
                        <a:t>Ryzen 7 5800U</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a:solidFill>
                            <a:schemeClr val="tx1"/>
                          </a:solidFill>
                          <a:effectLst/>
                        </a:rPr>
                        <a:t>8 / 16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1,9 / 4,4 GHz</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15W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$449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1390429470"/>
                  </a:ext>
                </a:extLst>
              </a:tr>
              <a:tr h="759110">
                <a:tc>
                  <a:txBody>
                    <a:bodyPr/>
                    <a:lstStyle/>
                    <a:p>
                      <a:pPr>
                        <a:lnSpc>
                          <a:spcPct val="107000"/>
                        </a:lnSpc>
                        <a:spcBef>
                          <a:spcPts val="600"/>
                        </a:spcBef>
                        <a:spcAft>
                          <a:spcPts val="600"/>
                        </a:spcAft>
                      </a:pPr>
                      <a:r>
                        <a:rPr lang="en-US" sz="1200">
                          <a:solidFill>
                            <a:schemeClr val="tx1"/>
                          </a:solidFill>
                          <a:effectLst/>
                        </a:rPr>
                        <a:t>Core i7-1195G7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a:solidFill>
                            <a:schemeClr val="tx1"/>
                          </a:solidFill>
                          <a:effectLst/>
                        </a:rPr>
                        <a:t>4 / 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2,9 / 5,0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12-28W</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$426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2598617320"/>
                  </a:ext>
                </a:extLst>
              </a:tr>
              <a:tr h="759110">
                <a:tc>
                  <a:txBody>
                    <a:bodyPr/>
                    <a:lstStyle/>
                    <a:p>
                      <a:pPr>
                        <a:lnSpc>
                          <a:spcPct val="107000"/>
                        </a:lnSpc>
                        <a:spcBef>
                          <a:spcPts val="600"/>
                        </a:spcBef>
                        <a:spcAft>
                          <a:spcPts val="600"/>
                        </a:spcAft>
                      </a:pPr>
                      <a:r>
                        <a:rPr lang="en-US" sz="1200">
                          <a:solidFill>
                            <a:schemeClr val="tx1"/>
                          </a:solidFill>
                          <a:effectLst/>
                        </a:rPr>
                        <a:t>Core i7-12700K</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28842" marT="57685" marB="57685" anchor="b"/>
                </a:tc>
                <a:tc>
                  <a:txBody>
                    <a:bodyPr/>
                    <a:lstStyle/>
                    <a:p>
                      <a:pPr>
                        <a:lnSpc>
                          <a:spcPct val="107000"/>
                        </a:lnSpc>
                        <a:spcBef>
                          <a:spcPts val="600"/>
                        </a:spcBef>
                        <a:spcAft>
                          <a:spcPts val="600"/>
                        </a:spcAft>
                      </a:pPr>
                      <a:r>
                        <a:rPr lang="en-US" sz="1200">
                          <a:solidFill>
                            <a:schemeClr val="tx1"/>
                          </a:solidFill>
                          <a:effectLst/>
                        </a:rPr>
                        <a:t>8+4 / 20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3,6 / 4,9 GHz</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a:solidFill>
                            <a:schemeClr val="tx1"/>
                          </a:solidFill>
                          <a:effectLst/>
                        </a:rPr>
                        <a:t>125 / 190W</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tc>
                  <a:txBody>
                    <a:bodyPr/>
                    <a:lstStyle/>
                    <a:p>
                      <a:pPr>
                        <a:lnSpc>
                          <a:spcPct val="107000"/>
                        </a:lnSpc>
                        <a:spcBef>
                          <a:spcPts val="600"/>
                        </a:spcBef>
                        <a:spcAft>
                          <a:spcPts val="600"/>
                        </a:spcAft>
                      </a:pPr>
                      <a:r>
                        <a:rPr lang="en-US" sz="1200" dirty="0">
                          <a:solidFill>
                            <a:schemeClr val="tx1"/>
                          </a:solidFill>
                          <a:effectLst/>
                        </a:rPr>
                        <a:t>$409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842" marR="28842" marT="57685" marB="57685" anchor="b"/>
                </a:tc>
                <a:extLst>
                  <a:ext uri="{0D108BD9-81ED-4DB2-BD59-A6C34878D82A}">
                    <a16:rowId xmlns:a16="http://schemas.microsoft.com/office/drawing/2014/main" val="1394745303"/>
                  </a:ext>
                </a:extLst>
              </a:tr>
            </a:tbl>
          </a:graphicData>
        </a:graphic>
      </p:graphicFrame>
    </p:spTree>
    <p:extLst>
      <p:ext uri="{BB962C8B-B14F-4D97-AF65-F5344CB8AC3E}">
        <p14:creationId xmlns:p14="http://schemas.microsoft.com/office/powerpoint/2010/main" val="2131716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8038502" cy="396300"/>
          </a:xfrm>
          <a:prstGeom prst="rect">
            <a:avLst/>
          </a:prstGeom>
        </p:spPr>
        <p:txBody>
          <a:bodyPr spcFirstLastPara="1" wrap="square" lIns="0" tIns="0" rIns="0" bIns="0" anchor="b" anchorCtr="0">
            <a:noAutofit/>
          </a:bodyPr>
          <a:lstStyle/>
          <a:p>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a:t>Voor- en nadelen van AMD en Intel processoren</a:t>
            </a:r>
            <a:endParaRPr lang="en-US"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35</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 name="Google Shape;230;p18"/>
          <p:cNvSpPr txBox="1">
            <a:spLocks noGrp="1"/>
          </p:cNvSpPr>
          <p:nvPr>
            <p:ph type="body" idx="1"/>
          </p:nvPr>
        </p:nvSpPr>
        <p:spPr>
          <a:xfrm>
            <a:off x="901996" y="1047888"/>
            <a:ext cx="7842114" cy="3904555"/>
          </a:xfrm>
          <a:prstGeom prst="rect">
            <a:avLst/>
          </a:prstGeom>
        </p:spPr>
        <p:txBody>
          <a:bodyPr spcFirstLastPara="1" wrap="square" lIns="0" tIns="0" rIns="0" bIns="0" anchor="t" anchorCtr="0">
            <a:noAutofit/>
          </a:bodyPr>
          <a:lstStyle/>
          <a:p>
            <a:pPr lvl="0"/>
            <a:r>
              <a:rPr lang="nl-BE" sz="1600" dirty="0"/>
              <a:t>AMD processoren hebben over het algemeen een betere prijs-prestatieverhouding dan Intel processoren</a:t>
            </a:r>
            <a:endParaRPr lang="en-US" sz="1600" dirty="0"/>
          </a:p>
          <a:p>
            <a:pPr lvl="0"/>
            <a:r>
              <a:rPr lang="nl-BE" sz="1600" dirty="0"/>
              <a:t>AMD processoren hebben meer </a:t>
            </a:r>
            <a:r>
              <a:rPr lang="nl-BE" sz="1600" dirty="0" err="1"/>
              <a:t>cores</a:t>
            </a:r>
            <a:r>
              <a:rPr lang="nl-BE" sz="1600" dirty="0"/>
              <a:t> en </a:t>
            </a:r>
            <a:r>
              <a:rPr lang="nl-BE" sz="1600" dirty="0" err="1"/>
              <a:t>threads</a:t>
            </a:r>
            <a:r>
              <a:rPr lang="nl-BE" sz="1600" dirty="0"/>
              <a:t> dan Intel processoren in dezelfde prijsklasse, wat voordelig is voor multitasking en zware applicaties</a:t>
            </a:r>
            <a:endParaRPr lang="en-US" sz="1600" dirty="0"/>
          </a:p>
          <a:p>
            <a:pPr lvl="0"/>
            <a:r>
              <a:rPr lang="nl-BE" sz="1600" dirty="0"/>
              <a:t>AMD processoren hebben een lagere stroomverbruik dan Intel processoren bij vergelijkbare prestaties, wat gunstig is voor de batterijduur van laptops</a:t>
            </a:r>
            <a:endParaRPr lang="en-US" sz="1600" dirty="0"/>
          </a:p>
          <a:p>
            <a:pPr lvl="0"/>
            <a:r>
              <a:rPr lang="nl-BE" sz="1600" dirty="0"/>
              <a:t>Intel processoren hebben over het algemeen een hogere single-</a:t>
            </a:r>
            <a:r>
              <a:rPr lang="nl-BE" sz="1600" dirty="0" err="1"/>
              <a:t>core</a:t>
            </a:r>
            <a:r>
              <a:rPr lang="nl-BE" sz="1600" dirty="0"/>
              <a:t> prestatie dan AMD processoren, wat voordelig is voor </a:t>
            </a:r>
            <a:r>
              <a:rPr lang="nl-BE" sz="1600" dirty="0" err="1"/>
              <a:t>gaming</a:t>
            </a:r>
            <a:r>
              <a:rPr lang="nl-BE" sz="1600" dirty="0"/>
              <a:t> en lichte applicaties</a:t>
            </a:r>
            <a:endParaRPr lang="en-US" sz="1600" dirty="0"/>
          </a:p>
          <a:p>
            <a:pPr lvl="0"/>
            <a:r>
              <a:rPr lang="nl-BE" sz="1600" dirty="0"/>
              <a:t>Intel processoren hebben een hybride ontwerp met </a:t>
            </a:r>
            <a:r>
              <a:rPr lang="nl-BE" sz="1600" dirty="0" err="1"/>
              <a:t>Alder</a:t>
            </a:r>
            <a:r>
              <a:rPr lang="nl-BE" sz="1600" dirty="0"/>
              <a:t> Lake, wat een betere balans tussen prestaties en efficiëntie kan bieden dan </a:t>
            </a:r>
            <a:r>
              <a:rPr lang="nl-BE" sz="1600" dirty="0" err="1"/>
              <a:t>AMD’s</a:t>
            </a:r>
            <a:r>
              <a:rPr lang="nl-BE" sz="1600" dirty="0"/>
              <a:t> uniforme ontwerp</a:t>
            </a:r>
            <a:endParaRPr lang="en-US" sz="1600" dirty="0"/>
          </a:p>
          <a:p>
            <a:pPr lvl="0"/>
            <a:r>
              <a:rPr lang="nl-BE" sz="1600" dirty="0"/>
              <a:t>Intel processoren ondersteunen DDR5 geheugen en </a:t>
            </a:r>
            <a:r>
              <a:rPr lang="nl-BE" sz="1600" dirty="0" err="1"/>
              <a:t>PCIe</a:t>
            </a:r>
            <a:r>
              <a:rPr lang="nl-BE" sz="1600" dirty="0"/>
              <a:t> 5.0 interface met </a:t>
            </a:r>
            <a:r>
              <a:rPr lang="nl-BE" sz="1600" dirty="0" err="1"/>
              <a:t>Alder</a:t>
            </a:r>
            <a:r>
              <a:rPr lang="nl-BE" sz="1600" dirty="0"/>
              <a:t> Lake, wat meer toekomstbestendigheid kan bieden dan </a:t>
            </a:r>
            <a:r>
              <a:rPr lang="nl-BE" sz="1600" dirty="0" err="1"/>
              <a:t>AMD’s</a:t>
            </a:r>
            <a:r>
              <a:rPr lang="nl-BE" sz="1600" dirty="0"/>
              <a:t> DDR4 en </a:t>
            </a:r>
            <a:r>
              <a:rPr lang="nl-BE" sz="1600" dirty="0" err="1"/>
              <a:t>PCIe</a:t>
            </a:r>
            <a:r>
              <a:rPr lang="nl-BE" sz="1600" dirty="0"/>
              <a:t> 4.0 ondersteuning</a:t>
            </a:r>
            <a:endParaRPr lang="en-US" sz="1600" dirty="0"/>
          </a:p>
        </p:txBody>
      </p:sp>
    </p:spTree>
    <p:extLst>
      <p:ext uri="{BB962C8B-B14F-4D97-AF65-F5344CB8AC3E}">
        <p14:creationId xmlns:p14="http://schemas.microsoft.com/office/powerpoint/2010/main" val="2034552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8038502" cy="396300"/>
          </a:xfrm>
          <a:prstGeom prst="rect">
            <a:avLst/>
          </a:prstGeom>
        </p:spPr>
        <p:txBody>
          <a:bodyPr spcFirstLastPara="1" wrap="square" lIns="0" tIns="0" rIns="0" bIns="0" anchor="b" anchorCtr="0">
            <a:noAutofit/>
          </a:bodyPr>
          <a:lstStyle/>
          <a:p>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smtClean="0"/>
              <a:t>Conclusie en aanbeveling</a:t>
            </a:r>
            <a:endParaRPr lang="en-US"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 name="Google Shape;230;p18"/>
          <p:cNvSpPr txBox="1">
            <a:spLocks noGrp="1"/>
          </p:cNvSpPr>
          <p:nvPr>
            <p:ph type="body" idx="1"/>
          </p:nvPr>
        </p:nvSpPr>
        <p:spPr>
          <a:xfrm>
            <a:off x="901996" y="1047888"/>
            <a:ext cx="7842114" cy="3904555"/>
          </a:xfrm>
          <a:prstGeom prst="rect">
            <a:avLst/>
          </a:prstGeom>
        </p:spPr>
        <p:txBody>
          <a:bodyPr spcFirstLastPara="1" wrap="square" lIns="0" tIns="0" rIns="0" bIns="0" anchor="t" anchorCtr="0">
            <a:noAutofit/>
          </a:bodyPr>
          <a:lstStyle/>
          <a:p>
            <a:pPr lvl="0"/>
            <a:r>
              <a:rPr lang="nl-BE" sz="1800" dirty="0"/>
              <a:t>AMD en Intel bieden beide krachtige en efficiënte processoren voor laptops, maar er zijn ook belangrijke verschillen tussen hen</a:t>
            </a:r>
            <a:endParaRPr lang="en-US" sz="1800" dirty="0"/>
          </a:p>
          <a:p>
            <a:pPr lvl="0"/>
            <a:r>
              <a:rPr lang="nl-BE" sz="1800" dirty="0"/>
              <a:t>AMD processoren zijn over het algemeen goedkoper, zuiniger en beter voor multitasking en zware applicaties dan Intel processoren</a:t>
            </a:r>
            <a:endParaRPr lang="en-US" sz="1800" dirty="0"/>
          </a:p>
          <a:p>
            <a:pPr lvl="0"/>
            <a:r>
              <a:rPr lang="nl-BE" sz="1800" dirty="0"/>
              <a:t>Intel processoren zijn over het algemeen sneller, flexibeler en beter voor </a:t>
            </a:r>
            <a:r>
              <a:rPr lang="nl-BE" sz="1800" dirty="0" err="1"/>
              <a:t>gaming</a:t>
            </a:r>
            <a:r>
              <a:rPr lang="nl-BE" sz="1800" dirty="0"/>
              <a:t> en lichte applicaties dan AMD processoren</a:t>
            </a:r>
            <a:endParaRPr lang="en-US" sz="1800" dirty="0"/>
          </a:p>
          <a:p>
            <a:pPr lvl="0"/>
            <a:r>
              <a:rPr lang="nl-BE" sz="1800" dirty="0"/>
              <a:t>De keuze voor een processor hangt af van je persoonlijke behoeften, budget en voorkeuren</a:t>
            </a:r>
            <a:endParaRPr lang="en-US" sz="1800" dirty="0"/>
          </a:p>
          <a:p>
            <a:pPr lvl="0"/>
            <a:r>
              <a:rPr lang="nl-BE" sz="1800" dirty="0"/>
              <a:t>Als je een processor wilt die goed presteert in alle scenario’s, kun je kiezen voor een </a:t>
            </a:r>
            <a:r>
              <a:rPr lang="nl-BE" sz="1800" dirty="0" err="1"/>
              <a:t>Alder</a:t>
            </a:r>
            <a:r>
              <a:rPr lang="nl-BE" sz="1800" dirty="0"/>
              <a:t> Lake processor met een hybride ontwerp</a:t>
            </a:r>
            <a:endParaRPr lang="en-US" sz="1800" dirty="0"/>
          </a:p>
          <a:p>
            <a:pPr lvl="0"/>
            <a:r>
              <a:rPr lang="nl-BE" sz="1800" dirty="0"/>
              <a:t>Als je een processor wilt die veel waar voor je geld biedt, kun je kiezen voor een </a:t>
            </a:r>
            <a:r>
              <a:rPr lang="nl-BE" sz="1800" dirty="0" err="1"/>
              <a:t>Ryzen</a:t>
            </a:r>
            <a:r>
              <a:rPr lang="nl-BE" sz="1800" dirty="0"/>
              <a:t> 6000U processor met een uniform ontwerp</a:t>
            </a:r>
            <a:endParaRPr lang="en-US" sz="1800" dirty="0"/>
          </a:p>
        </p:txBody>
      </p:sp>
    </p:spTree>
    <p:extLst>
      <p:ext uri="{BB962C8B-B14F-4D97-AF65-F5344CB8AC3E}">
        <p14:creationId xmlns:p14="http://schemas.microsoft.com/office/powerpoint/2010/main" val="658365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18"/>
          <p:cNvSpPr txBox="1">
            <a:spLocks noGrp="1"/>
          </p:cNvSpPr>
          <p:nvPr>
            <p:ph type="title"/>
          </p:nvPr>
        </p:nvSpPr>
        <p:spPr>
          <a:xfrm>
            <a:off x="807994" y="281248"/>
            <a:ext cx="8038502" cy="396300"/>
          </a:xfrm>
          <a:prstGeom prst="rect">
            <a:avLst/>
          </a:prstGeom>
        </p:spPr>
        <p:txBody>
          <a:bodyPr spcFirstLastPara="1" wrap="square" lIns="0" tIns="0" rIns="0" bIns="0" anchor="b" anchorCtr="0">
            <a:noAutofit/>
          </a:bodyPr>
          <a:lstStyle/>
          <a:p>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nl-BE" dirty="0" smtClean="0"/>
              <a:t>Bronvermelding</a:t>
            </a:r>
            <a:endParaRPr lang="en-US" dirty="0"/>
          </a:p>
        </p:txBody>
      </p:sp>
      <p:sp>
        <p:nvSpPr>
          <p:cNvPr id="233" name="Google Shape;233;p18"/>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37</a:t>
            </a:fld>
            <a:endParaRPr/>
          </a:p>
        </p:txBody>
      </p:sp>
      <p:grpSp>
        <p:nvGrpSpPr>
          <p:cNvPr id="32" name="Grupo 31">
            <a:extLst>
              <a:ext uri="{FF2B5EF4-FFF2-40B4-BE49-F238E27FC236}">
                <a16:creationId xmlns:a16="http://schemas.microsoft.com/office/drawing/2014/main" id="{27D7F53F-206B-D74E-A127-965CDA9C634C}"/>
              </a:ext>
            </a:extLst>
          </p:cNvPr>
          <p:cNvGrpSpPr/>
          <p:nvPr/>
        </p:nvGrpSpPr>
        <p:grpSpPr>
          <a:xfrm>
            <a:off x="6114994" y="720387"/>
            <a:ext cx="2731502" cy="3852570"/>
            <a:chOff x="996049" y="1552369"/>
            <a:chExt cx="485510" cy="684774"/>
          </a:xfrm>
        </p:grpSpPr>
        <p:sp>
          <p:nvSpPr>
            <p:cNvPr id="33" name="Google Shape;902;p46">
              <a:extLst>
                <a:ext uri="{FF2B5EF4-FFF2-40B4-BE49-F238E27FC236}">
                  <a16:creationId xmlns:a16="http://schemas.microsoft.com/office/drawing/2014/main" id="{ADE9C839-9010-8F44-8D5C-E3A472A8B99B}"/>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903;p46">
              <a:extLst>
                <a:ext uri="{FF2B5EF4-FFF2-40B4-BE49-F238E27FC236}">
                  <a16:creationId xmlns:a16="http://schemas.microsoft.com/office/drawing/2014/main" id="{335A1274-4121-F84D-A635-1EB9A4CCFE56}"/>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5" name="Google Shape;904;p46">
              <a:extLst>
                <a:ext uri="{FF2B5EF4-FFF2-40B4-BE49-F238E27FC236}">
                  <a16:creationId xmlns:a16="http://schemas.microsoft.com/office/drawing/2014/main" id="{D4D1A8AE-09CD-CC43-8DB0-6EC46D024BAC}"/>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6" name="Google Shape;905;p46">
              <a:extLst>
                <a:ext uri="{FF2B5EF4-FFF2-40B4-BE49-F238E27FC236}">
                  <a16:creationId xmlns:a16="http://schemas.microsoft.com/office/drawing/2014/main" id="{E32FACC0-89B5-8948-A06C-5E60902068C6}"/>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906;p46">
              <a:extLst>
                <a:ext uri="{FF2B5EF4-FFF2-40B4-BE49-F238E27FC236}">
                  <a16:creationId xmlns:a16="http://schemas.microsoft.com/office/drawing/2014/main" id="{4A6F7ADA-2221-104F-873B-9FA176D3B94A}"/>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907;p46">
              <a:extLst>
                <a:ext uri="{FF2B5EF4-FFF2-40B4-BE49-F238E27FC236}">
                  <a16:creationId xmlns:a16="http://schemas.microsoft.com/office/drawing/2014/main" id="{6FA45E0E-0571-5847-9CB1-9A8F67DD1FB2}"/>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9" name="Google Shape;908;p46">
              <a:extLst>
                <a:ext uri="{FF2B5EF4-FFF2-40B4-BE49-F238E27FC236}">
                  <a16:creationId xmlns:a16="http://schemas.microsoft.com/office/drawing/2014/main" id="{FDC65089-E99B-9F4F-B5BA-243D808FEF48}"/>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909;p46">
              <a:extLst>
                <a:ext uri="{FF2B5EF4-FFF2-40B4-BE49-F238E27FC236}">
                  <a16:creationId xmlns:a16="http://schemas.microsoft.com/office/drawing/2014/main" id="{48445B42-FE69-8D4D-9417-D33EFDCF2293}"/>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1" name="Google Shape;910;p46">
              <a:extLst>
                <a:ext uri="{FF2B5EF4-FFF2-40B4-BE49-F238E27FC236}">
                  <a16:creationId xmlns:a16="http://schemas.microsoft.com/office/drawing/2014/main" id="{88ADB674-7131-1D4A-BBE7-E13B89F2D9DA}"/>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2" name="Google Shape;911;p46">
              <a:extLst>
                <a:ext uri="{FF2B5EF4-FFF2-40B4-BE49-F238E27FC236}">
                  <a16:creationId xmlns:a16="http://schemas.microsoft.com/office/drawing/2014/main" id="{D1BACE58-8B51-9149-8067-B322DC9159AA}"/>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912;p46">
              <a:extLst>
                <a:ext uri="{FF2B5EF4-FFF2-40B4-BE49-F238E27FC236}">
                  <a16:creationId xmlns:a16="http://schemas.microsoft.com/office/drawing/2014/main" id="{F8D6A5C9-4FFB-A248-BDA4-38A8096B9E73}"/>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913;p46">
              <a:extLst>
                <a:ext uri="{FF2B5EF4-FFF2-40B4-BE49-F238E27FC236}">
                  <a16:creationId xmlns:a16="http://schemas.microsoft.com/office/drawing/2014/main" id="{FE86E837-BB1E-B74A-B389-AEC13F0C61F2}"/>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5" name="Google Shape;914;p46">
              <a:extLst>
                <a:ext uri="{FF2B5EF4-FFF2-40B4-BE49-F238E27FC236}">
                  <a16:creationId xmlns:a16="http://schemas.microsoft.com/office/drawing/2014/main" id="{6A7E626B-EC52-C543-9825-21491672C695}"/>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915;p46">
              <a:extLst>
                <a:ext uri="{FF2B5EF4-FFF2-40B4-BE49-F238E27FC236}">
                  <a16:creationId xmlns:a16="http://schemas.microsoft.com/office/drawing/2014/main" id="{16031D86-5C06-5541-B19C-2F3BE6E5E671}"/>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7" name="Google Shape;916;p46">
              <a:extLst>
                <a:ext uri="{FF2B5EF4-FFF2-40B4-BE49-F238E27FC236}">
                  <a16:creationId xmlns:a16="http://schemas.microsoft.com/office/drawing/2014/main" id="{D02F4EFF-AE49-6145-B72E-D27550E83D7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8" name="Google Shape;917;p46">
              <a:extLst>
                <a:ext uri="{FF2B5EF4-FFF2-40B4-BE49-F238E27FC236}">
                  <a16:creationId xmlns:a16="http://schemas.microsoft.com/office/drawing/2014/main" id="{FC115EF8-11A8-2548-AFA3-23752B46CF20}"/>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918;p46">
              <a:extLst>
                <a:ext uri="{FF2B5EF4-FFF2-40B4-BE49-F238E27FC236}">
                  <a16:creationId xmlns:a16="http://schemas.microsoft.com/office/drawing/2014/main" id="{E54C2B83-DC51-444F-A417-DFC3D42DBE81}"/>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 name="Google Shape;919;p46">
              <a:extLst>
                <a:ext uri="{FF2B5EF4-FFF2-40B4-BE49-F238E27FC236}">
                  <a16:creationId xmlns:a16="http://schemas.microsoft.com/office/drawing/2014/main" id="{3C5A5D38-ECBB-CA4B-AC3D-53B44E8CED8C}"/>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1" name="Google Shape;920;p46">
              <a:extLst>
                <a:ext uri="{FF2B5EF4-FFF2-40B4-BE49-F238E27FC236}">
                  <a16:creationId xmlns:a16="http://schemas.microsoft.com/office/drawing/2014/main" id="{92428EE1-2A41-C04D-AFDA-1E0CDC80C136}"/>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921;p46">
              <a:extLst>
                <a:ext uri="{FF2B5EF4-FFF2-40B4-BE49-F238E27FC236}">
                  <a16:creationId xmlns:a16="http://schemas.microsoft.com/office/drawing/2014/main" id="{6F68255C-138C-7747-B125-83E496D55536}"/>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3" name="Google Shape;922;p46">
              <a:extLst>
                <a:ext uri="{FF2B5EF4-FFF2-40B4-BE49-F238E27FC236}">
                  <a16:creationId xmlns:a16="http://schemas.microsoft.com/office/drawing/2014/main" id="{DB2A7262-131B-3145-82C2-BA186A086260}"/>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4" name="Google Shape;923;p46">
              <a:extLst>
                <a:ext uri="{FF2B5EF4-FFF2-40B4-BE49-F238E27FC236}">
                  <a16:creationId xmlns:a16="http://schemas.microsoft.com/office/drawing/2014/main" id="{555CBBFA-96D6-8B44-975E-7FFF594F6517}"/>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924;p46">
              <a:extLst>
                <a:ext uri="{FF2B5EF4-FFF2-40B4-BE49-F238E27FC236}">
                  <a16:creationId xmlns:a16="http://schemas.microsoft.com/office/drawing/2014/main" id="{D916518A-D3DC-E546-87A7-451A44B96F8C}"/>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925;p46">
              <a:extLst>
                <a:ext uri="{FF2B5EF4-FFF2-40B4-BE49-F238E27FC236}">
                  <a16:creationId xmlns:a16="http://schemas.microsoft.com/office/drawing/2014/main" id="{0E9F9831-8332-784A-88BF-5AE2B538CAA7}"/>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926;p46">
              <a:extLst>
                <a:ext uri="{FF2B5EF4-FFF2-40B4-BE49-F238E27FC236}">
                  <a16:creationId xmlns:a16="http://schemas.microsoft.com/office/drawing/2014/main" id="{20290011-3A1B-2E45-971D-9279BC3E9284}"/>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1" name="Google Shape;230;p18"/>
          <p:cNvSpPr txBox="1">
            <a:spLocks noGrp="1"/>
          </p:cNvSpPr>
          <p:nvPr>
            <p:ph type="body" idx="1"/>
          </p:nvPr>
        </p:nvSpPr>
        <p:spPr>
          <a:xfrm>
            <a:off x="855275" y="829678"/>
            <a:ext cx="7842114" cy="3904555"/>
          </a:xfrm>
          <a:prstGeom prst="rect">
            <a:avLst/>
          </a:prstGeom>
        </p:spPr>
        <p:txBody>
          <a:bodyPr spcFirstLastPara="1" wrap="square" lIns="0" tIns="0" rIns="0" bIns="0" anchor="t" anchorCtr="0">
            <a:noAutofit/>
          </a:bodyPr>
          <a:lstStyle/>
          <a:p>
            <a:pPr lvl="0"/>
            <a:r>
              <a:rPr lang="en-US" sz="1600" dirty="0"/>
              <a:t>Alder Lake - Wikipedia. (2022, January 5). Retrieved from https://en.wikipedia.org/wiki/Alder_Lake</a:t>
            </a:r>
          </a:p>
          <a:p>
            <a:pPr lvl="0"/>
            <a:r>
              <a:rPr lang="nl-BE" sz="1600" dirty="0"/>
              <a:t>12e gen Intel </a:t>
            </a:r>
            <a:r>
              <a:rPr lang="nl-BE" sz="1600" dirty="0" err="1"/>
              <a:t>Alder</a:t>
            </a:r>
            <a:r>
              <a:rPr lang="nl-BE" sz="1600" dirty="0"/>
              <a:t> Lake processor kopen? - </a:t>
            </a:r>
            <a:r>
              <a:rPr lang="nl-BE" sz="1600" dirty="0" err="1"/>
              <a:t>Coolblue</a:t>
            </a:r>
            <a:r>
              <a:rPr lang="nl-BE" sz="1600" dirty="0"/>
              <a:t> </a:t>
            </a:r>
            <a:r>
              <a:rPr lang="en-US" sz="1600" dirty="0" smtClean="0"/>
              <a:t>https</a:t>
            </a:r>
            <a:r>
              <a:rPr lang="en-US" sz="1600" dirty="0"/>
              <a:t>://www.coolblue.be/nl/processoren/intel/intel-alder-lake</a:t>
            </a:r>
          </a:p>
          <a:p>
            <a:pPr lvl="0"/>
            <a:r>
              <a:rPr lang="en-US" sz="1600" dirty="0"/>
              <a:t>AMD Ryzen 7 6800U Efficiency Review - Zen3+ </a:t>
            </a:r>
            <a:r>
              <a:rPr lang="en-US" sz="1600" dirty="0" err="1"/>
              <a:t>verslaat</a:t>
            </a:r>
            <a:r>
              <a:rPr lang="en-US" sz="1600" dirty="0"/>
              <a:t> Intel Alder Lake - Notebookcheck.nl. (2022, January 6). Retrieved from https://www.notebookcheck.nl/AMD-Ryzen-7-6800U-Efficiency-Review-Zen3-verslaat-Intel-Alder-Lake.623924.0.html</a:t>
            </a:r>
          </a:p>
          <a:p>
            <a:pPr lvl="0"/>
            <a:r>
              <a:rPr lang="nl-BE" sz="1600" dirty="0"/>
              <a:t>Intel </a:t>
            </a:r>
            <a:r>
              <a:rPr lang="nl-BE" sz="1600" dirty="0" err="1"/>
              <a:t>Alder</a:t>
            </a:r>
            <a:r>
              <a:rPr lang="nl-BE" sz="1600" dirty="0"/>
              <a:t> Lake: dit is alles wat je moet weten over de twaalfde generatie </a:t>
            </a:r>
            <a:r>
              <a:rPr lang="nl-BE" sz="1600" dirty="0" err="1"/>
              <a:t>Core</a:t>
            </a:r>
            <a:r>
              <a:rPr lang="nl-BE" sz="1600" dirty="0"/>
              <a:t>-processoren. </a:t>
            </a:r>
            <a:r>
              <a:rPr lang="en-US" sz="1600" dirty="0"/>
              <a:t>(2021, October 27). Retrieved from https://nl.hardware.info/artikel/10180/intel-alder-lake-dit-is-alles-wat-je-moet-weten-over-de-twaalfde-generatie-core-processoren</a:t>
            </a:r>
          </a:p>
          <a:p>
            <a:pPr lvl="0"/>
            <a:r>
              <a:rPr lang="nl-BE" sz="1600" dirty="0"/>
              <a:t>Intel </a:t>
            </a:r>
            <a:r>
              <a:rPr lang="nl-BE" sz="1600" dirty="0" err="1"/>
              <a:t>vs</a:t>
            </a:r>
            <a:r>
              <a:rPr lang="nl-BE" sz="1600" dirty="0"/>
              <a:t> AMD: processoren uitgelicht - </a:t>
            </a:r>
            <a:r>
              <a:rPr lang="nl-BE" sz="1600" dirty="0" err="1"/>
              <a:t>Coolblue</a:t>
            </a:r>
            <a:r>
              <a:rPr lang="nl-BE" sz="1600" dirty="0"/>
              <a:t> - alles voor een glimlach. </a:t>
            </a:r>
            <a:r>
              <a:rPr lang="en-US" sz="1600" dirty="0"/>
              <a:t>(</a:t>
            </a:r>
            <a:r>
              <a:rPr lang="en-US" sz="1600" dirty="0" err="1"/>
              <a:t>n.d.</a:t>
            </a:r>
            <a:r>
              <a:rPr lang="en-US" sz="1600" dirty="0"/>
              <a:t>). Retrieved from https://www.coolblue.nl/advies/vergelijk-de-amd-processoren.html</a:t>
            </a:r>
          </a:p>
        </p:txBody>
      </p:sp>
    </p:spTree>
    <p:extLst>
      <p:ext uri="{BB962C8B-B14F-4D97-AF65-F5344CB8AC3E}">
        <p14:creationId xmlns:p14="http://schemas.microsoft.com/office/powerpoint/2010/main" val="596244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Google Shape;281;p21"/>
          <p:cNvSpPr txBox="1">
            <a:spLocks noGrp="1"/>
          </p:cNvSpPr>
          <p:nvPr>
            <p:ph type="title" idx="4294967295"/>
          </p:nvPr>
        </p:nvSpPr>
        <p:spPr>
          <a:xfrm>
            <a:off x="855299" y="193112"/>
            <a:ext cx="6740227" cy="416530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l-BE" b="0" dirty="0" smtClean="0">
                <a:solidFill>
                  <a:schemeClr val="accent2"/>
                </a:solidFill>
              </a:rPr>
              <a:t>Samenvatting</a:t>
            </a:r>
            <a:br>
              <a:rPr lang="nl-BE" b="0" dirty="0" smtClean="0">
                <a:solidFill>
                  <a:schemeClr val="accent2"/>
                </a:solidFill>
              </a:rPr>
            </a:br>
            <a:endParaRPr b="0" dirty="0">
              <a:solidFill>
                <a:schemeClr val="accent2"/>
              </a:solidFill>
            </a:endParaRPr>
          </a:p>
          <a:p>
            <a:pPr lvl="0"/>
            <a:r>
              <a:rPr lang="nl-BE" sz="1600" dirty="0"/>
              <a:t>In deze presentatie hebben we de verschillende soorten processoren van Intel en AMD besproken, met name de </a:t>
            </a:r>
            <a:r>
              <a:rPr lang="nl-BE" sz="1600" dirty="0" err="1"/>
              <a:t>Alder</a:t>
            </a:r>
            <a:r>
              <a:rPr lang="nl-BE" sz="1600" dirty="0"/>
              <a:t> Lake en </a:t>
            </a:r>
            <a:r>
              <a:rPr lang="nl-BE" sz="1600" dirty="0" err="1"/>
              <a:t>Ryzen</a:t>
            </a:r>
            <a:r>
              <a:rPr lang="nl-BE" sz="1600" dirty="0"/>
              <a:t> 6000U serie</a:t>
            </a:r>
            <a:r>
              <a:rPr lang="en-US" sz="1600" dirty="0"/>
              <a:t/>
            </a:r>
            <a:br>
              <a:rPr lang="en-US" sz="1600" dirty="0"/>
            </a:br>
            <a:r>
              <a:rPr lang="en-US" sz="1600" dirty="0" smtClean="0"/>
              <a:t/>
            </a:r>
            <a:br>
              <a:rPr lang="en-US" sz="1600" dirty="0" smtClean="0"/>
            </a:br>
            <a:r>
              <a:rPr lang="nl-BE" sz="1600" dirty="0" smtClean="0"/>
              <a:t>We </a:t>
            </a:r>
            <a:r>
              <a:rPr lang="nl-BE" sz="1600" dirty="0"/>
              <a:t>hebben de kenmerken, prestaties, prijzen en voor- en nadelen van deze processoren vergeleken</a:t>
            </a:r>
            <a:r>
              <a:rPr lang="en-US" sz="1600" dirty="0"/>
              <a:t/>
            </a:r>
            <a:br>
              <a:rPr lang="en-US" sz="1600" dirty="0"/>
            </a:br>
            <a:r>
              <a:rPr lang="en-US" sz="1600" dirty="0" smtClean="0"/>
              <a:t/>
            </a:r>
            <a:br>
              <a:rPr lang="en-US" sz="1600" dirty="0" smtClean="0"/>
            </a:br>
            <a:r>
              <a:rPr lang="nl-BE" sz="1600" dirty="0" smtClean="0"/>
              <a:t>We </a:t>
            </a:r>
            <a:r>
              <a:rPr lang="nl-BE" sz="1600" dirty="0"/>
              <a:t>hebben geconcludeerd dat AMD en Intel beide krachtige en efficiënte processoren bieden voor laptops, maar dat er ook belangrijke verschillen zijn tussen hen</a:t>
            </a:r>
            <a:r>
              <a:rPr lang="en-US" sz="1600" dirty="0"/>
              <a:t/>
            </a:r>
            <a:br>
              <a:rPr lang="en-US" sz="1600" dirty="0"/>
            </a:br>
            <a:r>
              <a:rPr lang="en-US" sz="1600" dirty="0" smtClean="0"/>
              <a:t/>
            </a:r>
            <a:br>
              <a:rPr lang="en-US" sz="1600" dirty="0" smtClean="0"/>
            </a:br>
            <a:r>
              <a:rPr lang="nl-BE" sz="1600" dirty="0" smtClean="0"/>
              <a:t>We </a:t>
            </a:r>
            <a:r>
              <a:rPr lang="nl-BE" sz="1600" dirty="0"/>
              <a:t>hebben aanbevolen om een processor te kiezen die past bij je persoonlijke behoeften, budget en voorkeuren</a:t>
            </a:r>
            <a:r>
              <a:rPr lang="en-US" sz="1600" dirty="0"/>
              <a:t/>
            </a:r>
            <a:br>
              <a:rPr lang="en-US" sz="1600" dirty="0"/>
            </a:br>
            <a:r>
              <a:rPr lang="en-US" sz="1600" dirty="0" smtClean="0"/>
              <a:t/>
            </a:r>
            <a:br>
              <a:rPr lang="en-US" sz="1600" dirty="0" smtClean="0"/>
            </a:br>
            <a:r>
              <a:rPr lang="nl-BE" sz="1600" dirty="0" smtClean="0"/>
              <a:t>We </a:t>
            </a:r>
            <a:r>
              <a:rPr lang="nl-BE" sz="1600" dirty="0"/>
              <a:t>hebben ook enkele tips gegeven om je presentatie te verbeteren en te verlevendigen</a:t>
            </a:r>
            <a:endParaRPr lang="en-US" sz="1600" dirty="0"/>
          </a:p>
        </p:txBody>
      </p:sp>
      <p:sp>
        <p:nvSpPr>
          <p:cNvPr id="282" name="Google Shape;282;p21"/>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14"/>
          <p:cNvSpPr txBox="1">
            <a:spLocks noGrp="1"/>
          </p:cNvSpPr>
          <p:nvPr>
            <p:ph type="subTitle" idx="1"/>
          </p:nvPr>
        </p:nvSpPr>
        <p:spPr>
          <a:xfrm>
            <a:off x="414785" y="690844"/>
            <a:ext cx="8602399" cy="4334776"/>
          </a:xfrm>
          <a:prstGeom prst="rect">
            <a:avLst/>
          </a:prstGeom>
        </p:spPr>
        <p:txBody>
          <a:bodyPr spcFirstLastPara="1" wrap="square" lIns="0" tIns="0" rIns="0" bIns="0" anchor="t" anchorCtr="0">
            <a:noAutofit/>
          </a:bodyPr>
          <a:lstStyle/>
          <a:p>
            <a:r>
              <a:rPr lang="nl-BE" dirty="0" smtClean="0"/>
              <a:t>	</a:t>
            </a:r>
            <a:r>
              <a:rPr lang="nl-BE" dirty="0" smtClean="0">
                <a:solidFill>
                  <a:schemeClr val="tx1"/>
                </a:solidFill>
              </a:rPr>
              <a:t>De </a:t>
            </a:r>
            <a:r>
              <a:rPr lang="nl-BE" dirty="0">
                <a:solidFill>
                  <a:schemeClr val="tx1"/>
                </a:solidFill>
              </a:rPr>
              <a:t>meest gebruikte en krachtige processoren zijn de </a:t>
            </a:r>
            <a:r>
              <a:rPr lang="nl-BE" b="1" dirty="0">
                <a:solidFill>
                  <a:schemeClr val="tx1"/>
                </a:solidFill>
              </a:rPr>
              <a:t>i3, i5, </a:t>
            </a:r>
            <a:r>
              <a:rPr lang="nl-BE" b="1" dirty="0" smtClean="0">
                <a:solidFill>
                  <a:schemeClr val="tx1"/>
                </a:solidFill>
              </a:rPr>
              <a:t>i7 en </a:t>
            </a:r>
            <a:r>
              <a:rPr lang="nl-BE" b="1" dirty="0">
                <a:solidFill>
                  <a:schemeClr val="tx1"/>
                </a:solidFill>
              </a:rPr>
              <a:t>i9 serie</a:t>
            </a:r>
            <a:r>
              <a:rPr lang="nl-BE" dirty="0">
                <a:solidFill>
                  <a:schemeClr val="tx1"/>
                </a:solidFill>
              </a:rPr>
              <a:t>. Deze hebben verschillende generaties en codenamen. </a:t>
            </a:r>
            <a:r>
              <a:rPr lang="nl-BE" dirty="0" smtClean="0">
                <a:solidFill>
                  <a:schemeClr val="tx1"/>
                </a:solidFill>
              </a:rPr>
              <a:t>De meest </a:t>
            </a:r>
            <a:r>
              <a:rPr lang="nl-BE" dirty="0" err="1" smtClean="0">
                <a:solidFill>
                  <a:schemeClr val="tx1"/>
                </a:solidFill>
              </a:rPr>
              <a:t>aktuele</a:t>
            </a:r>
            <a:r>
              <a:rPr lang="nl-BE" dirty="0" smtClean="0">
                <a:solidFill>
                  <a:schemeClr val="tx1"/>
                </a:solidFill>
              </a:rPr>
              <a:t> generaties </a:t>
            </a:r>
            <a:r>
              <a:rPr lang="nl-BE" dirty="0">
                <a:solidFill>
                  <a:schemeClr val="tx1"/>
                </a:solidFill>
              </a:rPr>
              <a:t>de </a:t>
            </a:r>
            <a:r>
              <a:rPr lang="nl-BE" b="1" dirty="0">
                <a:solidFill>
                  <a:schemeClr val="tx1"/>
                </a:solidFill>
              </a:rPr>
              <a:t>11e generatie</a:t>
            </a:r>
            <a:r>
              <a:rPr lang="nl-BE" dirty="0">
                <a:solidFill>
                  <a:schemeClr val="tx1"/>
                </a:solidFill>
              </a:rPr>
              <a:t> met de codenaam </a:t>
            </a:r>
            <a:r>
              <a:rPr lang="nl-BE" b="1" dirty="0" err="1">
                <a:solidFill>
                  <a:schemeClr val="tx1"/>
                </a:solidFill>
              </a:rPr>
              <a:t>Alder</a:t>
            </a:r>
            <a:r>
              <a:rPr lang="nl-BE" b="1" dirty="0">
                <a:solidFill>
                  <a:schemeClr val="tx1"/>
                </a:solidFill>
              </a:rPr>
              <a:t> Lake</a:t>
            </a:r>
            <a:r>
              <a:rPr lang="nl-BE" dirty="0">
                <a:solidFill>
                  <a:schemeClr val="tx1"/>
                </a:solidFill>
              </a:rPr>
              <a:t>. Deze processoren hebben een hybride architectuur die bestaat uit twee soorten kernen: </a:t>
            </a:r>
            <a:r>
              <a:rPr lang="nl-BE" b="1" dirty="0">
                <a:solidFill>
                  <a:schemeClr val="tx1"/>
                </a:solidFill>
              </a:rPr>
              <a:t>Performance </a:t>
            </a:r>
            <a:r>
              <a:rPr lang="nl-BE" b="1" dirty="0" err="1">
                <a:solidFill>
                  <a:schemeClr val="tx1"/>
                </a:solidFill>
              </a:rPr>
              <a:t>cores</a:t>
            </a:r>
            <a:r>
              <a:rPr lang="nl-BE" dirty="0">
                <a:solidFill>
                  <a:schemeClr val="tx1"/>
                </a:solidFill>
              </a:rPr>
              <a:t> voor zware taken en </a:t>
            </a:r>
            <a:r>
              <a:rPr lang="nl-BE" b="1" dirty="0">
                <a:solidFill>
                  <a:schemeClr val="tx1"/>
                </a:solidFill>
              </a:rPr>
              <a:t>Efficiency </a:t>
            </a:r>
            <a:r>
              <a:rPr lang="nl-BE" b="1" dirty="0" err="1">
                <a:solidFill>
                  <a:schemeClr val="tx1"/>
                </a:solidFill>
              </a:rPr>
              <a:t>cores</a:t>
            </a:r>
            <a:r>
              <a:rPr lang="nl-BE" dirty="0">
                <a:solidFill>
                  <a:schemeClr val="tx1"/>
                </a:solidFill>
              </a:rPr>
              <a:t> voor lichte taken. Ze ondersteunen ook </a:t>
            </a:r>
            <a:r>
              <a:rPr lang="nl-BE" b="1" dirty="0">
                <a:solidFill>
                  <a:schemeClr val="tx1"/>
                </a:solidFill>
              </a:rPr>
              <a:t>DDR5</a:t>
            </a:r>
            <a:r>
              <a:rPr lang="nl-BE" dirty="0">
                <a:solidFill>
                  <a:schemeClr val="tx1"/>
                </a:solidFill>
              </a:rPr>
              <a:t> geheugen en </a:t>
            </a:r>
            <a:r>
              <a:rPr lang="nl-BE" b="1" dirty="0" err="1">
                <a:solidFill>
                  <a:schemeClr val="tx1"/>
                </a:solidFill>
              </a:rPr>
              <a:t>PCIe</a:t>
            </a:r>
            <a:r>
              <a:rPr lang="nl-BE" b="1" dirty="0">
                <a:solidFill>
                  <a:schemeClr val="tx1"/>
                </a:solidFill>
              </a:rPr>
              <a:t> 5.0</a:t>
            </a:r>
            <a:r>
              <a:rPr lang="nl-BE" dirty="0">
                <a:solidFill>
                  <a:schemeClr val="tx1"/>
                </a:solidFill>
              </a:rPr>
              <a:t> interface.</a:t>
            </a:r>
            <a:endParaRPr lang="en-US" dirty="0">
              <a:solidFill>
                <a:schemeClr val="tx1"/>
              </a:solidFill>
            </a:endParaRPr>
          </a:p>
        </p:txBody>
      </p:sp>
      <p:grpSp>
        <p:nvGrpSpPr>
          <p:cNvPr id="58" name="Grupo 57">
            <a:extLst>
              <a:ext uri="{FF2B5EF4-FFF2-40B4-BE49-F238E27FC236}">
                <a16:creationId xmlns:a16="http://schemas.microsoft.com/office/drawing/2014/main" id="{BE09234F-AC63-D547-96F7-8F45296756FE}"/>
              </a:ext>
            </a:extLst>
          </p:cNvPr>
          <p:cNvGrpSpPr/>
          <p:nvPr/>
        </p:nvGrpSpPr>
        <p:grpSpPr>
          <a:xfrm>
            <a:off x="5890263" y="604319"/>
            <a:ext cx="3046932" cy="2869148"/>
            <a:chOff x="5427606" y="1552655"/>
            <a:chExt cx="726137" cy="683768"/>
          </a:xfrm>
        </p:grpSpPr>
        <p:sp>
          <p:nvSpPr>
            <p:cNvPr id="59" name="Google Shape;851;p46">
              <a:extLst>
                <a:ext uri="{FF2B5EF4-FFF2-40B4-BE49-F238E27FC236}">
                  <a16:creationId xmlns:a16="http://schemas.microsoft.com/office/drawing/2014/main" id="{F1C544D4-7F71-D54A-B00D-315A50D52229}"/>
                </a:ext>
              </a:extLst>
            </p:cNvPr>
            <p:cNvSpPr/>
            <p:nvPr/>
          </p:nvSpPr>
          <p:spPr>
            <a:xfrm>
              <a:off x="5572580" y="1632552"/>
              <a:ext cx="178456" cy="192551"/>
            </a:xfrm>
            <a:custGeom>
              <a:avLst/>
              <a:gdLst/>
              <a:ahLst/>
              <a:cxnLst/>
              <a:rect l="l" t="t" r="r" b="b"/>
              <a:pathLst>
                <a:path w="1784563" h="1925515" extrusionOk="0">
                  <a:moveTo>
                    <a:pt x="1784564" y="1004796"/>
                  </a:moveTo>
                  <a:lnTo>
                    <a:pt x="8243" y="0"/>
                  </a:lnTo>
                  <a:lnTo>
                    <a:pt x="0" y="920719"/>
                  </a:lnTo>
                  <a:lnTo>
                    <a:pt x="1776321" y="1925515"/>
                  </a:lnTo>
                  <a:lnTo>
                    <a:pt x="1784564" y="100479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852;p46">
              <a:extLst>
                <a:ext uri="{FF2B5EF4-FFF2-40B4-BE49-F238E27FC236}">
                  <a16:creationId xmlns:a16="http://schemas.microsoft.com/office/drawing/2014/main" id="{8D4662E8-B8D6-A54C-9773-97E896FA4B5B}"/>
                </a:ext>
              </a:extLst>
            </p:cNvPr>
            <p:cNvSpPr/>
            <p:nvPr/>
          </p:nvSpPr>
          <p:spPr>
            <a:xfrm>
              <a:off x="5618439" y="1680309"/>
              <a:ext cx="53496" cy="41296"/>
            </a:xfrm>
            <a:custGeom>
              <a:avLst/>
              <a:gdLst/>
              <a:ahLst/>
              <a:cxnLst/>
              <a:rect l="l" t="t" r="r" b="b"/>
              <a:pathLst>
                <a:path w="534957" h="412963" extrusionOk="0">
                  <a:moveTo>
                    <a:pt x="824" y="0"/>
                  </a:moveTo>
                  <a:lnTo>
                    <a:pt x="534957" y="302510"/>
                  </a:lnTo>
                  <a:lnTo>
                    <a:pt x="534133" y="412964"/>
                  </a:lnTo>
                  <a:lnTo>
                    <a:pt x="0" y="110453"/>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853;p46">
              <a:extLst>
                <a:ext uri="{FF2B5EF4-FFF2-40B4-BE49-F238E27FC236}">
                  <a16:creationId xmlns:a16="http://schemas.microsoft.com/office/drawing/2014/main" id="{1849BD79-1C27-EC45-AD1B-1D7BA595AF18}"/>
                </a:ext>
              </a:extLst>
            </p:cNvPr>
            <p:cNvSpPr/>
            <p:nvPr/>
          </p:nvSpPr>
          <p:spPr>
            <a:xfrm>
              <a:off x="5618275" y="1702420"/>
              <a:ext cx="113833" cy="75586"/>
            </a:xfrm>
            <a:custGeom>
              <a:avLst/>
              <a:gdLst/>
              <a:ahLst/>
              <a:cxnLst/>
              <a:rect l="l" t="t" r="r" b="b"/>
              <a:pathLst>
                <a:path w="1138329" h="755863" extrusionOk="0">
                  <a:moveTo>
                    <a:pt x="824" y="0"/>
                  </a:moveTo>
                  <a:lnTo>
                    <a:pt x="1138329" y="643762"/>
                  </a:lnTo>
                  <a:lnTo>
                    <a:pt x="1137505" y="755864"/>
                  </a:lnTo>
                  <a:lnTo>
                    <a:pt x="0" y="112102"/>
                  </a:lnTo>
                  <a:lnTo>
                    <a:pt x="824"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854;p46">
              <a:extLst>
                <a:ext uri="{FF2B5EF4-FFF2-40B4-BE49-F238E27FC236}">
                  <a16:creationId xmlns:a16="http://schemas.microsoft.com/office/drawing/2014/main" id="{DD3E07EE-044A-C440-B626-DAE79832DA31}"/>
                </a:ext>
              </a:extLst>
            </p:cNvPr>
            <p:cNvSpPr/>
            <p:nvPr/>
          </p:nvSpPr>
          <p:spPr>
            <a:xfrm>
              <a:off x="5588934" y="166311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3"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855;p46">
              <a:extLst>
                <a:ext uri="{FF2B5EF4-FFF2-40B4-BE49-F238E27FC236}">
                  <a16:creationId xmlns:a16="http://schemas.microsoft.com/office/drawing/2014/main" id="{366A95C5-5A38-C44C-A7EE-23495A45664C}"/>
                </a:ext>
              </a:extLst>
            </p:cNvPr>
            <p:cNvSpPr/>
            <p:nvPr/>
          </p:nvSpPr>
          <p:spPr>
            <a:xfrm>
              <a:off x="5975369" y="2043872"/>
              <a:ext cx="178374" cy="192551"/>
            </a:xfrm>
            <a:custGeom>
              <a:avLst/>
              <a:gdLst/>
              <a:ahLst/>
              <a:cxnLst/>
              <a:rect l="l" t="t" r="r" b="b"/>
              <a:pathLst>
                <a:path w="1783739" h="1925515" extrusionOk="0">
                  <a:moveTo>
                    <a:pt x="1783740" y="1004796"/>
                  </a:moveTo>
                  <a:lnTo>
                    <a:pt x="8243" y="0"/>
                  </a:lnTo>
                  <a:lnTo>
                    <a:pt x="0" y="920719"/>
                  </a:lnTo>
                  <a:lnTo>
                    <a:pt x="1776321" y="1925515"/>
                  </a:lnTo>
                  <a:lnTo>
                    <a:pt x="1783740" y="1004796"/>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856;p46">
              <a:extLst>
                <a:ext uri="{FF2B5EF4-FFF2-40B4-BE49-F238E27FC236}">
                  <a16:creationId xmlns:a16="http://schemas.microsoft.com/office/drawing/2014/main" id="{CAF1EBBB-8F42-A540-988C-94DC34629144}"/>
                </a:ext>
              </a:extLst>
            </p:cNvPr>
            <p:cNvSpPr/>
            <p:nvPr/>
          </p:nvSpPr>
          <p:spPr>
            <a:xfrm>
              <a:off x="6021228" y="2091629"/>
              <a:ext cx="53496" cy="41296"/>
            </a:xfrm>
            <a:custGeom>
              <a:avLst/>
              <a:gdLst/>
              <a:ahLst/>
              <a:cxnLst/>
              <a:rect l="l" t="t" r="r" b="b"/>
              <a:pathLst>
                <a:path w="534957" h="412963" extrusionOk="0">
                  <a:moveTo>
                    <a:pt x="825" y="0"/>
                  </a:moveTo>
                  <a:lnTo>
                    <a:pt x="534957" y="302510"/>
                  </a:lnTo>
                  <a:lnTo>
                    <a:pt x="534133" y="412964"/>
                  </a:lnTo>
                  <a:lnTo>
                    <a:pt x="0" y="110454"/>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857;p46">
              <a:extLst>
                <a:ext uri="{FF2B5EF4-FFF2-40B4-BE49-F238E27FC236}">
                  <a16:creationId xmlns:a16="http://schemas.microsoft.com/office/drawing/2014/main" id="{432B05F2-8270-6240-B2EF-08BFCC483C6E}"/>
                </a:ext>
              </a:extLst>
            </p:cNvPr>
            <p:cNvSpPr/>
            <p:nvPr/>
          </p:nvSpPr>
          <p:spPr>
            <a:xfrm>
              <a:off x="6021064" y="2113740"/>
              <a:ext cx="113833" cy="75586"/>
            </a:xfrm>
            <a:custGeom>
              <a:avLst/>
              <a:gdLst/>
              <a:ahLst/>
              <a:cxnLst/>
              <a:rect l="l" t="t" r="r" b="b"/>
              <a:pathLst>
                <a:path w="1138329" h="755863" extrusionOk="0">
                  <a:moveTo>
                    <a:pt x="825" y="0"/>
                  </a:moveTo>
                  <a:lnTo>
                    <a:pt x="1138329" y="643762"/>
                  </a:lnTo>
                  <a:lnTo>
                    <a:pt x="1137505" y="755863"/>
                  </a:lnTo>
                  <a:lnTo>
                    <a:pt x="0" y="112102"/>
                  </a:lnTo>
                  <a:lnTo>
                    <a:pt x="82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858;p46">
              <a:extLst>
                <a:ext uri="{FF2B5EF4-FFF2-40B4-BE49-F238E27FC236}">
                  <a16:creationId xmlns:a16="http://schemas.microsoft.com/office/drawing/2014/main" id="{A2BC29EB-3E6B-5D43-98E6-674777F7362C}"/>
                </a:ext>
              </a:extLst>
            </p:cNvPr>
            <p:cNvSpPr/>
            <p:nvPr/>
          </p:nvSpPr>
          <p:spPr>
            <a:xfrm>
              <a:off x="5991723" y="2074430"/>
              <a:ext cx="20197" cy="29795"/>
            </a:xfrm>
            <a:custGeom>
              <a:avLst/>
              <a:gdLst/>
              <a:ahLst/>
              <a:cxnLst/>
              <a:rect l="l" t="t" r="r" b="b"/>
              <a:pathLst>
                <a:path w="201970" h="297952" extrusionOk="0">
                  <a:moveTo>
                    <a:pt x="201960" y="206264"/>
                  </a:moveTo>
                  <a:cubicBezTo>
                    <a:pt x="201135" y="282097"/>
                    <a:pt x="155800" y="318366"/>
                    <a:pt x="99749" y="286219"/>
                  </a:cubicBezTo>
                  <a:cubicBezTo>
                    <a:pt x="43698" y="254896"/>
                    <a:pt x="-813" y="167523"/>
                    <a:pt x="11" y="91689"/>
                  </a:cubicBezTo>
                  <a:cubicBezTo>
                    <a:pt x="835" y="15855"/>
                    <a:pt x="46171" y="-20413"/>
                    <a:pt x="102222" y="11734"/>
                  </a:cubicBezTo>
                  <a:cubicBezTo>
                    <a:pt x="158272" y="43056"/>
                    <a:pt x="202784" y="130430"/>
                    <a:pt x="201960" y="20626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859;p46">
              <a:extLst>
                <a:ext uri="{FF2B5EF4-FFF2-40B4-BE49-F238E27FC236}">
                  <a16:creationId xmlns:a16="http://schemas.microsoft.com/office/drawing/2014/main" id="{7631B307-8DD9-6D4A-897D-3C8FC52157C9}"/>
                </a:ext>
              </a:extLst>
            </p:cNvPr>
            <p:cNvSpPr/>
            <p:nvPr/>
          </p:nvSpPr>
          <p:spPr>
            <a:xfrm>
              <a:off x="5805575" y="1552655"/>
              <a:ext cx="281739" cy="470993"/>
            </a:xfrm>
            <a:custGeom>
              <a:avLst/>
              <a:gdLst/>
              <a:ahLst/>
              <a:cxnLst/>
              <a:rect l="l" t="t" r="r" b="b"/>
              <a:pathLst>
                <a:path w="2817385" h="4709929" extrusionOk="0">
                  <a:moveTo>
                    <a:pt x="1415287" y="36268"/>
                  </a:moveTo>
                  <a:cubicBezTo>
                    <a:pt x="1080630" y="101386"/>
                    <a:pt x="328063" y="185463"/>
                    <a:pt x="0" y="0"/>
                  </a:cubicBezTo>
                  <a:cubicBezTo>
                    <a:pt x="2473" y="1312252"/>
                    <a:pt x="323942" y="3174298"/>
                    <a:pt x="1374897" y="4709930"/>
                  </a:cubicBezTo>
                  <a:cubicBezTo>
                    <a:pt x="2442338" y="4372799"/>
                    <a:pt x="2792657" y="2891570"/>
                    <a:pt x="2817385" y="1594980"/>
                  </a:cubicBezTo>
                  <a:cubicBezTo>
                    <a:pt x="2489322" y="1408693"/>
                    <a:pt x="1745823" y="478082"/>
                    <a:pt x="1415287" y="3626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860;p46">
              <a:extLst>
                <a:ext uri="{FF2B5EF4-FFF2-40B4-BE49-F238E27FC236}">
                  <a16:creationId xmlns:a16="http://schemas.microsoft.com/office/drawing/2014/main" id="{F702330B-50D6-094E-AB43-9A0E6931B525}"/>
                </a:ext>
              </a:extLst>
            </p:cNvPr>
            <p:cNvSpPr/>
            <p:nvPr/>
          </p:nvSpPr>
          <p:spPr>
            <a:xfrm>
              <a:off x="5764811" y="1579780"/>
              <a:ext cx="281738" cy="470993"/>
            </a:xfrm>
            <a:custGeom>
              <a:avLst/>
              <a:gdLst/>
              <a:ahLst/>
              <a:cxnLst/>
              <a:rect l="l" t="t" r="r" b="b"/>
              <a:pathLst>
                <a:path w="2817384" h="4709929" extrusionOk="0">
                  <a:moveTo>
                    <a:pt x="1415287" y="36268"/>
                  </a:moveTo>
                  <a:cubicBezTo>
                    <a:pt x="1080630" y="101386"/>
                    <a:pt x="328063" y="185463"/>
                    <a:pt x="0" y="0"/>
                  </a:cubicBezTo>
                  <a:cubicBezTo>
                    <a:pt x="2473" y="1312252"/>
                    <a:pt x="323942" y="3174298"/>
                    <a:pt x="1374897" y="4709930"/>
                  </a:cubicBezTo>
                  <a:cubicBezTo>
                    <a:pt x="2442338" y="4372799"/>
                    <a:pt x="2792657" y="2890746"/>
                    <a:pt x="2817385" y="1594980"/>
                  </a:cubicBezTo>
                  <a:cubicBezTo>
                    <a:pt x="2489322" y="1408693"/>
                    <a:pt x="1745823" y="478082"/>
                    <a:pt x="1415287" y="36268"/>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861;p46">
              <a:extLst>
                <a:ext uri="{FF2B5EF4-FFF2-40B4-BE49-F238E27FC236}">
                  <a16:creationId xmlns:a16="http://schemas.microsoft.com/office/drawing/2014/main" id="{B55041BE-B97C-AB43-9894-1BB2E773925D}"/>
                </a:ext>
              </a:extLst>
            </p:cNvPr>
            <p:cNvSpPr/>
            <p:nvPr/>
          </p:nvSpPr>
          <p:spPr>
            <a:xfrm>
              <a:off x="5901978" y="1583397"/>
              <a:ext cx="144249" cy="467284"/>
            </a:xfrm>
            <a:custGeom>
              <a:avLst/>
              <a:gdLst/>
              <a:ahLst/>
              <a:cxnLst/>
              <a:rect l="l" t="t" r="r" b="b"/>
              <a:pathLst>
                <a:path w="1442487" h="4672836" extrusionOk="0">
                  <a:moveTo>
                    <a:pt x="1442488" y="1557887"/>
                  </a:moveTo>
                  <a:cubicBezTo>
                    <a:pt x="1113601" y="1371600"/>
                    <a:pt x="370925" y="441813"/>
                    <a:pt x="40389" y="0"/>
                  </a:cubicBezTo>
                  <a:lnTo>
                    <a:pt x="0" y="4672837"/>
                  </a:lnTo>
                  <a:cubicBezTo>
                    <a:pt x="1066617" y="4336531"/>
                    <a:pt x="1416935" y="2854478"/>
                    <a:pt x="1442488" y="155788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862;p46">
              <a:extLst>
                <a:ext uri="{FF2B5EF4-FFF2-40B4-BE49-F238E27FC236}">
                  <a16:creationId xmlns:a16="http://schemas.microsoft.com/office/drawing/2014/main" id="{8B50823C-5A96-3641-A556-DAE95298F1B5}"/>
                </a:ext>
              </a:extLst>
            </p:cNvPr>
            <p:cNvSpPr/>
            <p:nvPr/>
          </p:nvSpPr>
          <p:spPr>
            <a:xfrm>
              <a:off x="5727992" y="1830649"/>
              <a:ext cx="165515" cy="394994"/>
            </a:xfrm>
            <a:custGeom>
              <a:avLst/>
              <a:gdLst/>
              <a:ahLst/>
              <a:cxnLst/>
              <a:rect l="l" t="t" r="r" b="b"/>
              <a:pathLst>
                <a:path w="1655151" h="3949944" extrusionOk="0">
                  <a:moveTo>
                    <a:pt x="0" y="0"/>
                  </a:moveTo>
                  <a:lnTo>
                    <a:pt x="1654328" y="910828"/>
                  </a:lnTo>
                  <a:lnTo>
                    <a:pt x="1655152" y="3949944"/>
                  </a:lnTo>
                  <a:lnTo>
                    <a:pt x="824" y="3039940"/>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863;p46">
              <a:extLst>
                <a:ext uri="{FF2B5EF4-FFF2-40B4-BE49-F238E27FC236}">
                  <a16:creationId xmlns:a16="http://schemas.microsoft.com/office/drawing/2014/main" id="{70642E7E-77CA-1E48-AB32-9B17E91E469B}"/>
                </a:ext>
              </a:extLst>
            </p:cNvPr>
            <p:cNvSpPr/>
            <p:nvPr/>
          </p:nvSpPr>
          <p:spPr>
            <a:xfrm>
              <a:off x="5749360" y="2007787"/>
              <a:ext cx="125043" cy="177632"/>
            </a:xfrm>
            <a:custGeom>
              <a:avLst/>
              <a:gdLst/>
              <a:ahLst/>
              <a:cxnLst/>
              <a:rect l="l" t="t" r="r" b="b"/>
              <a:pathLst>
                <a:path w="1250431" h="1776320" extrusionOk="0">
                  <a:moveTo>
                    <a:pt x="0" y="0"/>
                  </a:moveTo>
                  <a:lnTo>
                    <a:pt x="1247134" y="686624"/>
                  </a:lnTo>
                  <a:lnTo>
                    <a:pt x="1250431" y="1776321"/>
                  </a:lnTo>
                  <a:lnTo>
                    <a:pt x="3297" y="108969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864;p46">
              <a:extLst>
                <a:ext uri="{FF2B5EF4-FFF2-40B4-BE49-F238E27FC236}">
                  <a16:creationId xmlns:a16="http://schemas.microsoft.com/office/drawing/2014/main" id="{0009CD3E-4917-7D4D-94AF-A19C3722079A}"/>
                </a:ext>
              </a:extLst>
            </p:cNvPr>
            <p:cNvSpPr/>
            <p:nvPr/>
          </p:nvSpPr>
          <p:spPr>
            <a:xfrm>
              <a:off x="5751579" y="1935452"/>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865;p46">
              <a:extLst>
                <a:ext uri="{FF2B5EF4-FFF2-40B4-BE49-F238E27FC236}">
                  <a16:creationId xmlns:a16="http://schemas.microsoft.com/office/drawing/2014/main" id="{8069BFE1-A2A5-C847-A718-722005375BF8}"/>
                </a:ext>
              </a:extLst>
            </p:cNvPr>
            <p:cNvSpPr/>
            <p:nvPr/>
          </p:nvSpPr>
          <p:spPr>
            <a:xfrm>
              <a:off x="5751826" y="1957646"/>
              <a:ext cx="57700" cy="42945"/>
            </a:xfrm>
            <a:custGeom>
              <a:avLst/>
              <a:gdLst/>
              <a:ahLst/>
              <a:cxnLst/>
              <a:rect l="l" t="t" r="r" b="b"/>
              <a:pathLst>
                <a:path w="576995" h="429449" extrusionOk="0">
                  <a:moveTo>
                    <a:pt x="0" y="0"/>
                  </a:moveTo>
                  <a:lnTo>
                    <a:pt x="576995" y="317347"/>
                  </a:lnTo>
                  <a:lnTo>
                    <a:pt x="576995" y="429449"/>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866;p46">
              <a:extLst>
                <a:ext uri="{FF2B5EF4-FFF2-40B4-BE49-F238E27FC236}">
                  <a16:creationId xmlns:a16="http://schemas.microsoft.com/office/drawing/2014/main" id="{B512B5AA-5BDF-1249-8D89-119AD0114FE7}"/>
                </a:ext>
              </a:extLst>
            </p:cNvPr>
            <p:cNvSpPr/>
            <p:nvPr/>
          </p:nvSpPr>
          <p:spPr>
            <a:xfrm>
              <a:off x="5751744" y="1979017"/>
              <a:ext cx="109464" cy="71465"/>
            </a:xfrm>
            <a:custGeom>
              <a:avLst/>
              <a:gdLst/>
              <a:ahLst/>
              <a:cxnLst/>
              <a:rect l="l" t="t" r="r" b="b"/>
              <a:pathLst>
                <a:path w="1094642" h="714649" extrusionOk="0">
                  <a:moveTo>
                    <a:pt x="0" y="0"/>
                  </a:moveTo>
                  <a:lnTo>
                    <a:pt x="1094643" y="602548"/>
                  </a:lnTo>
                  <a:lnTo>
                    <a:pt x="1094643" y="714650"/>
                  </a:lnTo>
                  <a:lnTo>
                    <a:pt x="0" y="112102"/>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867;p46">
              <a:extLst>
                <a:ext uri="{FF2B5EF4-FFF2-40B4-BE49-F238E27FC236}">
                  <a16:creationId xmlns:a16="http://schemas.microsoft.com/office/drawing/2014/main" id="{9413810C-4B1C-4045-9C07-58CE519428A8}"/>
                </a:ext>
              </a:extLst>
            </p:cNvPr>
            <p:cNvSpPr/>
            <p:nvPr/>
          </p:nvSpPr>
          <p:spPr>
            <a:xfrm>
              <a:off x="5727992" y="1830649"/>
              <a:ext cx="165598" cy="143589"/>
            </a:xfrm>
            <a:custGeom>
              <a:avLst/>
              <a:gdLst/>
              <a:ahLst/>
              <a:cxnLst/>
              <a:rect l="l" t="t" r="r" b="b"/>
              <a:pathLst>
                <a:path w="1655976" h="1435893" extrusionOk="0">
                  <a:moveTo>
                    <a:pt x="0" y="0"/>
                  </a:moveTo>
                  <a:lnTo>
                    <a:pt x="1654328" y="910828"/>
                  </a:lnTo>
                  <a:lnTo>
                    <a:pt x="1655976" y="1435894"/>
                  </a:lnTo>
                  <a:lnTo>
                    <a:pt x="824" y="5258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868;p46">
              <a:extLst>
                <a:ext uri="{FF2B5EF4-FFF2-40B4-BE49-F238E27FC236}">
                  <a16:creationId xmlns:a16="http://schemas.microsoft.com/office/drawing/2014/main" id="{E29E4F4A-7E1E-A945-AE5F-D7EE3157C3D7}"/>
                </a:ext>
              </a:extLst>
            </p:cNvPr>
            <p:cNvSpPr/>
            <p:nvPr/>
          </p:nvSpPr>
          <p:spPr>
            <a:xfrm>
              <a:off x="5748292" y="1858619"/>
              <a:ext cx="21019" cy="31031"/>
            </a:xfrm>
            <a:custGeom>
              <a:avLst/>
              <a:gdLst/>
              <a:ahLst/>
              <a:cxnLst/>
              <a:rect l="l" t="t" r="r" b="b"/>
              <a:pathLst>
                <a:path w="210191" h="310309" extrusionOk="0">
                  <a:moveTo>
                    <a:pt x="210191" y="213266"/>
                  </a:moveTo>
                  <a:cubicBezTo>
                    <a:pt x="210191" y="292397"/>
                    <a:pt x="163207" y="331138"/>
                    <a:pt x="105508" y="298991"/>
                  </a:cubicBezTo>
                  <a:cubicBezTo>
                    <a:pt x="47808" y="266845"/>
                    <a:pt x="0" y="176998"/>
                    <a:pt x="0" y="97043"/>
                  </a:cubicBezTo>
                  <a:cubicBezTo>
                    <a:pt x="0" y="17912"/>
                    <a:pt x="46984" y="-20829"/>
                    <a:pt x="104683" y="11318"/>
                  </a:cubicBezTo>
                  <a:cubicBezTo>
                    <a:pt x="163207" y="43465"/>
                    <a:pt x="210191" y="134136"/>
                    <a:pt x="210191" y="213266"/>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869;p46">
              <a:extLst>
                <a:ext uri="{FF2B5EF4-FFF2-40B4-BE49-F238E27FC236}">
                  <a16:creationId xmlns:a16="http://schemas.microsoft.com/office/drawing/2014/main" id="{9342584C-8AED-5444-BBE5-C312B063BDF0}"/>
                </a:ext>
              </a:extLst>
            </p:cNvPr>
            <p:cNvSpPr/>
            <p:nvPr/>
          </p:nvSpPr>
          <p:spPr>
            <a:xfrm>
              <a:off x="5825792" y="1961756"/>
              <a:ext cx="112349" cy="106909"/>
            </a:xfrm>
            <a:custGeom>
              <a:avLst/>
              <a:gdLst/>
              <a:ahLst/>
              <a:cxnLst/>
              <a:rect l="l" t="t" r="r" b="b"/>
              <a:pathLst>
                <a:path w="1123491" h="1069089" extrusionOk="0">
                  <a:moveTo>
                    <a:pt x="1649" y="451705"/>
                  </a:moveTo>
                  <a:lnTo>
                    <a:pt x="0" y="0"/>
                  </a:lnTo>
                  <a:lnTo>
                    <a:pt x="1121843" y="617385"/>
                  </a:lnTo>
                  <a:lnTo>
                    <a:pt x="1123492" y="1069090"/>
                  </a:lnTo>
                  <a:lnTo>
                    <a:pt x="1649" y="451705"/>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871;p46">
              <a:extLst>
                <a:ext uri="{FF2B5EF4-FFF2-40B4-BE49-F238E27FC236}">
                  <a16:creationId xmlns:a16="http://schemas.microsoft.com/office/drawing/2014/main" id="{51A54E27-16EF-104C-AC3D-E216B915F69C}"/>
                </a:ext>
              </a:extLst>
            </p:cNvPr>
            <p:cNvSpPr/>
            <p:nvPr/>
          </p:nvSpPr>
          <p:spPr>
            <a:xfrm>
              <a:off x="5427606" y="1690501"/>
              <a:ext cx="92567" cy="88115"/>
            </a:xfrm>
            <a:custGeom>
              <a:avLst/>
              <a:gdLst/>
              <a:ahLst/>
              <a:cxnLst/>
              <a:rect l="l" t="t" r="r" b="b"/>
              <a:pathLst>
                <a:path w="925665" h="881154" extrusionOk="0">
                  <a:moveTo>
                    <a:pt x="0" y="347021"/>
                  </a:moveTo>
                  <a:lnTo>
                    <a:pt x="0" y="0"/>
                  </a:lnTo>
                  <a:lnTo>
                    <a:pt x="925665" y="534133"/>
                  </a:lnTo>
                  <a:lnTo>
                    <a:pt x="925665" y="881154"/>
                  </a:lnTo>
                  <a:lnTo>
                    <a:pt x="0" y="34702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870;p46">
              <a:extLst>
                <a:ext uri="{FF2B5EF4-FFF2-40B4-BE49-F238E27FC236}">
                  <a16:creationId xmlns:a16="http://schemas.microsoft.com/office/drawing/2014/main" id="{401896DD-CA7B-4441-B937-FAF703375A3A}"/>
                </a:ext>
              </a:extLst>
            </p:cNvPr>
            <p:cNvSpPr/>
            <p:nvPr/>
          </p:nvSpPr>
          <p:spPr>
            <a:xfrm>
              <a:off x="5453658" y="1675459"/>
              <a:ext cx="245388" cy="288992"/>
            </a:xfrm>
            <a:custGeom>
              <a:avLst/>
              <a:gdLst/>
              <a:ahLst/>
              <a:cxnLst/>
              <a:rect l="l" t="t" r="r" b="b"/>
              <a:pathLst>
                <a:path w="2453878" h="2889921" extrusionOk="0">
                  <a:moveTo>
                    <a:pt x="2453054" y="1415287"/>
                  </a:moveTo>
                  <a:lnTo>
                    <a:pt x="0" y="0"/>
                  </a:lnTo>
                  <a:lnTo>
                    <a:pt x="824" y="1278456"/>
                  </a:lnTo>
                  <a:lnTo>
                    <a:pt x="2237093" y="2569277"/>
                  </a:lnTo>
                  <a:lnTo>
                    <a:pt x="2453878" y="2889922"/>
                  </a:lnTo>
                  <a:lnTo>
                    <a:pt x="2453054" y="14152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872;p46">
              <a:extLst>
                <a:ext uri="{FF2B5EF4-FFF2-40B4-BE49-F238E27FC236}">
                  <a16:creationId xmlns:a16="http://schemas.microsoft.com/office/drawing/2014/main" id="{E2846B7A-A559-CD44-BDEA-12CA181049EA}"/>
                </a:ext>
              </a:extLst>
            </p:cNvPr>
            <p:cNvSpPr/>
            <p:nvPr/>
          </p:nvSpPr>
          <p:spPr>
            <a:xfrm>
              <a:off x="5581785" y="1780426"/>
              <a:ext cx="53743" cy="42203"/>
            </a:xfrm>
            <a:custGeom>
              <a:avLst/>
              <a:gdLst/>
              <a:ahLst/>
              <a:cxnLst/>
              <a:rect l="l" t="t" r="r" b="b"/>
              <a:pathLst>
                <a:path w="537429" h="422030" extrusionOk="0">
                  <a:moveTo>
                    <a:pt x="537430" y="309929"/>
                  </a:moveTo>
                  <a:lnTo>
                    <a:pt x="0" y="0"/>
                  </a:lnTo>
                  <a:lnTo>
                    <a:pt x="0" y="112102"/>
                  </a:lnTo>
                  <a:lnTo>
                    <a:pt x="537430" y="422031"/>
                  </a:lnTo>
                  <a:lnTo>
                    <a:pt x="537430" y="309929"/>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873;p46">
              <a:extLst>
                <a:ext uri="{FF2B5EF4-FFF2-40B4-BE49-F238E27FC236}">
                  <a16:creationId xmlns:a16="http://schemas.microsoft.com/office/drawing/2014/main" id="{6B09356E-791A-654F-AAEA-B6EFEAB94208}"/>
                </a:ext>
              </a:extLst>
            </p:cNvPr>
            <p:cNvSpPr/>
            <p:nvPr/>
          </p:nvSpPr>
          <p:spPr>
            <a:xfrm>
              <a:off x="5532063" y="1774179"/>
              <a:ext cx="103612" cy="70970"/>
            </a:xfrm>
            <a:custGeom>
              <a:avLst/>
              <a:gdLst/>
              <a:ahLst/>
              <a:cxnLst/>
              <a:rect l="l" t="t" r="r" b="b"/>
              <a:pathLst>
                <a:path w="1036118" h="709704" extrusionOk="0">
                  <a:moveTo>
                    <a:pt x="1036119" y="597602"/>
                  </a:moveTo>
                  <a:lnTo>
                    <a:pt x="0" y="0"/>
                  </a:lnTo>
                  <a:lnTo>
                    <a:pt x="0" y="112102"/>
                  </a:lnTo>
                  <a:lnTo>
                    <a:pt x="1036119" y="709704"/>
                  </a:lnTo>
                  <a:lnTo>
                    <a:pt x="1036119" y="597602"/>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874;p46">
              <a:extLst>
                <a:ext uri="{FF2B5EF4-FFF2-40B4-BE49-F238E27FC236}">
                  <a16:creationId xmlns:a16="http://schemas.microsoft.com/office/drawing/2014/main" id="{39C684C9-2175-F44D-86D6-475591F4D129}"/>
                </a:ext>
              </a:extLst>
            </p:cNvPr>
            <p:cNvSpPr/>
            <p:nvPr/>
          </p:nvSpPr>
          <p:spPr>
            <a:xfrm>
              <a:off x="5510202" y="1783879"/>
              <a:ext cx="125538" cy="83664"/>
            </a:xfrm>
            <a:custGeom>
              <a:avLst/>
              <a:gdLst/>
              <a:ahLst/>
              <a:cxnLst/>
              <a:rect l="l" t="t" r="r" b="b"/>
              <a:pathLst>
                <a:path w="1255376" h="836643" extrusionOk="0">
                  <a:moveTo>
                    <a:pt x="1255377" y="724541"/>
                  </a:moveTo>
                  <a:lnTo>
                    <a:pt x="0" y="0"/>
                  </a:lnTo>
                  <a:lnTo>
                    <a:pt x="0" y="112102"/>
                  </a:lnTo>
                  <a:lnTo>
                    <a:pt x="1255377" y="836643"/>
                  </a:lnTo>
                  <a:lnTo>
                    <a:pt x="1255377" y="72454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875;p46">
              <a:extLst>
                <a:ext uri="{FF2B5EF4-FFF2-40B4-BE49-F238E27FC236}">
                  <a16:creationId xmlns:a16="http://schemas.microsoft.com/office/drawing/2014/main" id="{00371F1F-A651-1D49-B588-7A122CE19AFD}"/>
                </a:ext>
              </a:extLst>
            </p:cNvPr>
            <p:cNvSpPr/>
            <p:nvPr/>
          </p:nvSpPr>
          <p:spPr>
            <a:xfrm>
              <a:off x="5648519" y="1818004"/>
              <a:ext cx="27861" cy="41435"/>
            </a:xfrm>
            <a:custGeom>
              <a:avLst/>
              <a:gdLst/>
              <a:ahLst/>
              <a:cxnLst/>
              <a:rect l="l" t="t" r="r" b="b"/>
              <a:pathLst>
                <a:path w="278606" h="414354" extrusionOk="0">
                  <a:moveTo>
                    <a:pt x="0" y="126810"/>
                  </a:moveTo>
                  <a:cubicBezTo>
                    <a:pt x="0" y="232318"/>
                    <a:pt x="62645" y="353487"/>
                    <a:pt x="139303" y="397998"/>
                  </a:cubicBezTo>
                  <a:cubicBezTo>
                    <a:pt x="215961" y="442509"/>
                    <a:pt x="278606" y="393052"/>
                    <a:pt x="278606" y="287545"/>
                  </a:cubicBezTo>
                  <a:cubicBezTo>
                    <a:pt x="278606" y="182037"/>
                    <a:pt x="215961" y="60868"/>
                    <a:pt x="139303" y="16357"/>
                  </a:cubicBezTo>
                  <a:cubicBezTo>
                    <a:pt x="62645" y="-28154"/>
                    <a:pt x="0" y="21303"/>
                    <a:pt x="0" y="12681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876;p46">
              <a:extLst>
                <a:ext uri="{FF2B5EF4-FFF2-40B4-BE49-F238E27FC236}">
                  <a16:creationId xmlns:a16="http://schemas.microsoft.com/office/drawing/2014/main" id="{179CD420-7576-1D46-A72C-8DA7A801DA08}"/>
                </a:ext>
              </a:extLst>
            </p:cNvPr>
            <p:cNvSpPr/>
            <p:nvPr/>
          </p:nvSpPr>
          <p:spPr>
            <a:xfrm>
              <a:off x="5585154" y="1946757"/>
              <a:ext cx="68910" cy="93879"/>
            </a:xfrm>
            <a:custGeom>
              <a:avLst/>
              <a:gdLst/>
              <a:ahLst/>
              <a:cxnLst/>
              <a:rect l="l" t="t" r="r" b="b"/>
              <a:pathLst>
                <a:path w="689097" h="938791" extrusionOk="0">
                  <a:moveTo>
                    <a:pt x="344549" y="11931"/>
                  </a:moveTo>
                  <a:cubicBezTo>
                    <a:pt x="394005" y="39956"/>
                    <a:pt x="433571" y="109196"/>
                    <a:pt x="433571" y="166071"/>
                  </a:cubicBezTo>
                  <a:lnTo>
                    <a:pt x="433571" y="417476"/>
                  </a:lnTo>
                  <a:lnTo>
                    <a:pt x="600075" y="513092"/>
                  </a:lnTo>
                  <a:cubicBezTo>
                    <a:pt x="649532" y="541118"/>
                    <a:pt x="689097" y="610357"/>
                    <a:pt x="689097" y="667233"/>
                  </a:cubicBezTo>
                  <a:cubicBezTo>
                    <a:pt x="689097" y="724107"/>
                    <a:pt x="649532" y="747188"/>
                    <a:pt x="600075" y="719162"/>
                  </a:cubicBezTo>
                  <a:lnTo>
                    <a:pt x="433571" y="623546"/>
                  </a:lnTo>
                  <a:lnTo>
                    <a:pt x="433571" y="874951"/>
                  </a:lnTo>
                  <a:cubicBezTo>
                    <a:pt x="433571" y="931826"/>
                    <a:pt x="394005" y="954906"/>
                    <a:pt x="344549" y="926880"/>
                  </a:cubicBezTo>
                  <a:cubicBezTo>
                    <a:pt x="295092" y="898855"/>
                    <a:pt x="255526" y="829616"/>
                    <a:pt x="255526" y="772740"/>
                  </a:cubicBezTo>
                  <a:lnTo>
                    <a:pt x="255526" y="521335"/>
                  </a:lnTo>
                  <a:lnTo>
                    <a:pt x="89022" y="424894"/>
                  </a:lnTo>
                  <a:cubicBezTo>
                    <a:pt x="39565" y="396869"/>
                    <a:pt x="0" y="327630"/>
                    <a:pt x="0" y="270754"/>
                  </a:cubicBezTo>
                  <a:cubicBezTo>
                    <a:pt x="0" y="213879"/>
                    <a:pt x="39565" y="190799"/>
                    <a:pt x="89022" y="218825"/>
                  </a:cubicBezTo>
                  <a:lnTo>
                    <a:pt x="255526" y="314441"/>
                  </a:lnTo>
                  <a:lnTo>
                    <a:pt x="255526" y="63036"/>
                  </a:lnTo>
                  <a:cubicBezTo>
                    <a:pt x="255526" y="6985"/>
                    <a:pt x="295092" y="-16095"/>
                    <a:pt x="344549" y="11931"/>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24" name="Google Shape;224;p17"/>
          <p:cNvSpPr txBox="1">
            <a:spLocks noGrp="1"/>
          </p:cNvSpPr>
          <p:nvPr>
            <p:ph type="ctrTitle" idx="4294967295"/>
          </p:nvPr>
        </p:nvSpPr>
        <p:spPr>
          <a:xfrm>
            <a:off x="893949" y="126301"/>
            <a:ext cx="7953720" cy="651577"/>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smtClean="0"/>
              <a:t>De verschillende soorte processoren zijn</a:t>
            </a:r>
            <a:endParaRPr sz="2800" dirty="0"/>
          </a:p>
        </p:txBody>
      </p:sp>
      <p:graphicFrame>
        <p:nvGraphicFramePr>
          <p:cNvPr id="2" name="Tabel 1"/>
          <p:cNvGraphicFramePr>
            <a:graphicFrameLocks noGrp="1"/>
          </p:cNvGraphicFramePr>
          <p:nvPr>
            <p:extLst>
              <p:ext uri="{D42A27DB-BD31-4B8C-83A1-F6EECF244321}">
                <p14:modId xmlns:p14="http://schemas.microsoft.com/office/powerpoint/2010/main" val="3093407178"/>
              </p:ext>
            </p:extLst>
          </p:nvPr>
        </p:nvGraphicFramePr>
        <p:xfrm>
          <a:off x="834307" y="777879"/>
          <a:ext cx="7789086" cy="4094469"/>
        </p:xfrm>
        <a:graphic>
          <a:graphicData uri="http://schemas.openxmlformats.org/drawingml/2006/table">
            <a:tbl>
              <a:tblPr firstRow="1" firstCol="1" bandRow="1">
                <a:tableStyleId>{511C7EFF-B079-44CD-85B6-E6D3598932AC}</a:tableStyleId>
              </a:tblPr>
              <a:tblGrid>
                <a:gridCol w="1012947">
                  <a:extLst>
                    <a:ext uri="{9D8B030D-6E8A-4147-A177-3AD203B41FA5}">
                      <a16:colId xmlns:a16="http://schemas.microsoft.com/office/drawing/2014/main" val="2540931099"/>
                    </a:ext>
                  </a:extLst>
                </a:gridCol>
                <a:gridCol w="3237347">
                  <a:extLst>
                    <a:ext uri="{9D8B030D-6E8A-4147-A177-3AD203B41FA5}">
                      <a16:colId xmlns:a16="http://schemas.microsoft.com/office/drawing/2014/main" val="3567579432"/>
                    </a:ext>
                  </a:extLst>
                </a:gridCol>
                <a:gridCol w="1999842">
                  <a:extLst>
                    <a:ext uri="{9D8B030D-6E8A-4147-A177-3AD203B41FA5}">
                      <a16:colId xmlns:a16="http://schemas.microsoft.com/office/drawing/2014/main" val="4184295457"/>
                    </a:ext>
                  </a:extLst>
                </a:gridCol>
                <a:gridCol w="1538950">
                  <a:extLst>
                    <a:ext uri="{9D8B030D-6E8A-4147-A177-3AD203B41FA5}">
                      <a16:colId xmlns:a16="http://schemas.microsoft.com/office/drawing/2014/main" val="4088745275"/>
                    </a:ext>
                  </a:extLst>
                </a:gridCol>
              </a:tblGrid>
              <a:tr h="715847">
                <a:tc>
                  <a:txBody>
                    <a:bodyPr/>
                    <a:lstStyle/>
                    <a:p>
                      <a:pPr>
                        <a:lnSpc>
                          <a:spcPct val="107000"/>
                        </a:lnSpc>
                        <a:spcBef>
                          <a:spcPts val="600"/>
                        </a:spcBef>
                        <a:spcAft>
                          <a:spcPts val="600"/>
                        </a:spcAft>
                      </a:pPr>
                      <a:r>
                        <a:rPr lang="en-US" sz="1400" dirty="0" err="1">
                          <a:solidFill>
                            <a:schemeClr val="tx1"/>
                          </a:solidFill>
                          <a:effectLst/>
                        </a:rPr>
                        <a:t>Soort</a:t>
                      </a:r>
                      <a:r>
                        <a:rPr lang="en-US" sz="1400" dirty="0">
                          <a:solidFill>
                            <a:schemeClr val="tx1"/>
                          </a:solidFill>
                          <a:effectLst/>
                        </a:rPr>
                        <a:t> processor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2028" marT="64056" marB="64056" anchor="b"/>
                </a:tc>
                <a:tc>
                  <a:txBody>
                    <a:bodyPr/>
                    <a:lstStyle/>
                    <a:p>
                      <a:pPr>
                        <a:lnSpc>
                          <a:spcPct val="107000"/>
                        </a:lnSpc>
                        <a:spcBef>
                          <a:spcPts val="600"/>
                        </a:spcBef>
                        <a:spcAft>
                          <a:spcPts val="600"/>
                        </a:spcAft>
                      </a:pPr>
                      <a:r>
                        <a:rPr lang="en-US" sz="1400">
                          <a:solidFill>
                            <a:schemeClr val="tx1"/>
                          </a:solidFill>
                          <a:effectLst/>
                        </a:rPr>
                        <a:t>Kenmerken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a:solidFill>
                            <a:schemeClr val="tx1"/>
                          </a:solidFill>
                          <a:effectLst/>
                        </a:rPr>
                        <a:t>Voorbeelden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a:solidFill>
                            <a:schemeClr val="tx1"/>
                          </a:solidFill>
                          <a:effectLst/>
                        </a:rPr>
                        <a:t>Toepassingen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extLst>
                  <a:ext uri="{0D108BD9-81ED-4DB2-BD59-A6C34878D82A}">
                    <a16:rowId xmlns:a16="http://schemas.microsoft.com/office/drawing/2014/main" val="3682464623"/>
                  </a:ext>
                </a:extLst>
              </a:tr>
              <a:tr h="973464">
                <a:tc>
                  <a:txBody>
                    <a:bodyPr/>
                    <a:lstStyle/>
                    <a:p>
                      <a:pPr>
                        <a:lnSpc>
                          <a:spcPct val="107000"/>
                        </a:lnSpc>
                        <a:spcBef>
                          <a:spcPts val="600"/>
                        </a:spcBef>
                        <a:spcAft>
                          <a:spcPts val="600"/>
                        </a:spcAft>
                      </a:pPr>
                      <a:r>
                        <a:rPr lang="en-US" sz="1400" dirty="0">
                          <a:solidFill>
                            <a:schemeClr val="tx1"/>
                          </a:solidFill>
                          <a:effectLst/>
                        </a:rPr>
                        <a:t>Atom X3, X5, X7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2028" marT="64056" marB="64056" anchor="b"/>
                </a:tc>
                <a:tc>
                  <a:txBody>
                    <a:bodyPr/>
                    <a:lstStyle/>
                    <a:p>
                      <a:pPr>
                        <a:lnSpc>
                          <a:spcPct val="107000"/>
                        </a:lnSpc>
                        <a:spcBef>
                          <a:spcPts val="600"/>
                        </a:spcBef>
                        <a:spcAft>
                          <a:spcPts val="600"/>
                        </a:spcAft>
                      </a:pPr>
                      <a:r>
                        <a:rPr lang="nl-BE" sz="1400" dirty="0">
                          <a:solidFill>
                            <a:schemeClr val="tx1"/>
                          </a:solidFill>
                          <a:effectLst/>
                        </a:rPr>
                        <a:t>Zeer energiezuinig, laag vermogen en prestaties, goedkoop</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a:solidFill>
                            <a:schemeClr val="tx1"/>
                          </a:solidFill>
                          <a:effectLst/>
                        </a:rPr>
                        <a:t>Intel Atom x5-Z8350, Intel Atom x7-Z8750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a:solidFill>
                            <a:schemeClr val="tx1"/>
                          </a:solidFill>
                          <a:effectLst/>
                        </a:rPr>
                        <a:t>Tablets, smartphones, netbooks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extLst>
                  <a:ext uri="{0D108BD9-81ED-4DB2-BD59-A6C34878D82A}">
                    <a16:rowId xmlns:a16="http://schemas.microsoft.com/office/drawing/2014/main" val="15111318"/>
                  </a:ext>
                </a:extLst>
              </a:tr>
              <a:tr h="715847">
                <a:tc>
                  <a:txBody>
                    <a:bodyPr/>
                    <a:lstStyle/>
                    <a:p>
                      <a:pPr>
                        <a:lnSpc>
                          <a:spcPct val="107000"/>
                        </a:lnSpc>
                        <a:spcBef>
                          <a:spcPts val="600"/>
                        </a:spcBef>
                        <a:spcAft>
                          <a:spcPts val="600"/>
                        </a:spcAft>
                      </a:pPr>
                      <a:r>
                        <a:rPr lang="en-US" sz="1400">
                          <a:solidFill>
                            <a:schemeClr val="tx1"/>
                          </a:solidFill>
                          <a:effectLst/>
                        </a:rPr>
                        <a:t>Celeron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2028" marT="64056" marB="64056" anchor="b"/>
                </a:tc>
                <a:tc>
                  <a:txBody>
                    <a:bodyPr/>
                    <a:lstStyle/>
                    <a:p>
                      <a:pPr>
                        <a:lnSpc>
                          <a:spcPct val="107000"/>
                        </a:lnSpc>
                        <a:spcBef>
                          <a:spcPts val="600"/>
                        </a:spcBef>
                        <a:spcAft>
                          <a:spcPts val="600"/>
                        </a:spcAft>
                      </a:pPr>
                      <a:r>
                        <a:rPr lang="nl-BE" sz="1400" dirty="0">
                          <a:solidFill>
                            <a:schemeClr val="tx1"/>
                          </a:solidFill>
                          <a:effectLst/>
                        </a:rPr>
                        <a:t>Energiezuinig, laag tot gemiddeld vermogen en prestaties, goedkoop</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nl-BE" sz="1400" dirty="0">
                          <a:solidFill>
                            <a:schemeClr val="tx1"/>
                          </a:solidFill>
                          <a:effectLst/>
                        </a:rPr>
                        <a:t>Intel </a:t>
                      </a:r>
                      <a:r>
                        <a:rPr lang="nl-BE" sz="1400" dirty="0" err="1">
                          <a:solidFill>
                            <a:schemeClr val="tx1"/>
                          </a:solidFill>
                          <a:effectLst/>
                        </a:rPr>
                        <a:t>Celeron</a:t>
                      </a:r>
                      <a:r>
                        <a:rPr lang="nl-BE" sz="1400" dirty="0">
                          <a:solidFill>
                            <a:schemeClr val="tx1"/>
                          </a:solidFill>
                          <a:effectLst/>
                        </a:rPr>
                        <a:t> N4020, Intel </a:t>
                      </a:r>
                      <a:r>
                        <a:rPr lang="nl-BE" sz="1400" dirty="0" err="1">
                          <a:solidFill>
                            <a:schemeClr val="tx1"/>
                          </a:solidFill>
                          <a:effectLst/>
                        </a:rPr>
                        <a:t>Celeron</a:t>
                      </a:r>
                      <a:r>
                        <a:rPr lang="nl-BE" sz="1400" dirty="0">
                          <a:solidFill>
                            <a:schemeClr val="tx1"/>
                          </a:solidFill>
                          <a:effectLst/>
                        </a:rPr>
                        <a:t> G5900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dirty="0">
                          <a:solidFill>
                            <a:schemeClr val="tx1"/>
                          </a:solidFill>
                          <a:effectLst/>
                        </a:rPr>
                        <a:t>Budget laptops, desktops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extLst>
                  <a:ext uri="{0D108BD9-81ED-4DB2-BD59-A6C34878D82A}">
                    <a16:rowId xmlns:a16="http://schemas.microsoft.com/office/drawing/2014/main" val="310510217"/>
                  </a:ext>
                </a:extLst>
              </a:tr>
              <a:tr h="973464">
                <a:tc>
                  <a:txBody>
                    <a:bodyPr/>
                    <a:lstStyle/>
                    <a:p>
                      <a:pPr>
                        <a:lnSpc>
                          <a:spcPct val="107000"/>
                        </a:lnSpc>
                        <a:spcBef>
                          <a:spcPts val="600"/>
                        </a:spcBef>
                        <a:spcAft>
                          <a:spcPts val="600"/>
                        </a:spcAft>
                      </a:pPr>
                      <a:r>
                        <a:rPr lang="en-US" sz="1400">
                          <a:solidFill>
                            <a:schemeClr val="tx1"/>
                          </a:solidFill>
                          <a:effectLst/>
                        </a:rPr>
                        <a:t>Pentium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2028" marT="64056" marB="64056" anchor="b"/>
                </a:tc>
                <a:tc>
                  <a:txBody>
                    <a:bodyPr/>
                    <a:lstStyle/>
                    <a:p>
                      <a:pPr>
                        <a:lnSpc>
                          <a:spcPct val="107000"/>
                        </a:lnSpc>
                        <a:spcBef>
                          <a:spcPts val="600"/>
                        </a:spcBef>
                        <a:spcAft>
                          <a:spcPts val="600"/>
                        </a:spcAft>
                      </a:pPr>
                      <a:r>
                        <a:rPr lang="nl-BE" sz="1400">
                          <a:solidFill>
                            <a:schemeClr val="tx1"/>
                          </a:solidFill>
                          <a:effectLst/>
                        </a:rPr>
                        <a:t>Energiezuinig, gemiddeld vermogen en prestaties, betaalbaar</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dirty="0">
                          <a:solidFill>
                            <a:schemeClr val="tx1"/>
                          </a:solidFill>
                          <a:effectLst/>
                        </a:rPr>
                        <a:t>Intel Pentium N6000, Intel Pentium Gold G6400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dirty="0">
                          <a:solidFill>
                            <a:schemeClr val="tx1"/>
                          </a:solidFill>
                          <a:effectLst/>
                        </a:rPr>
                        <a:t>Basis laptops, desktops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extLst>
                  <a:ext uri="{0D108BD9-81ED-4DB2-BD59-A6C34878D82A}">
                    <a16:rowId xmlns:a16="http://schemas.microsoft.com/office/drawing/2014/main" val="1870695921"/>
                  </a:ext>
                </a:extLst>
              </a:tr>
              <a:tr h="715847">
                <a:tc>
                  <a:txBody>
                    <a:bodyPr/>
                    <a:lstStyle/>
                    <a:p>
                      <a:pPr>
                        <a:lnSpc>
                          <a:spcPct val="107000"/>
                        </a:lnSpc>
                        <a:spcBef>
                          <a:spcPts val="600"/>
                        </a:spcBef>
                        <a:spcAft>
                          <a:spcPts val="600"/>
                        </a:spcAft>
                      </a:pPr>
                      <a:r>
                        <a:rPr lang="en-US" sz="1400">
                          <a:solidFill>
                            <a:schemeClr val="tx1"/>
                          </a:solidFill>
                          <a:effectLst/>
                        </a:rPr>
                        <a:t>m3, m5, m7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2028" marT="64056" marB="64056" anchor="b"/>
                </a:tc>
                <a:tc>
                  <a:txBody>
                    <a:bodyPr/>
                    <a:lstStyle/>
                    <a:p>
                      <a:pPr>
                        <a:lnSpc>
                          <a:spcPct val="107000"/>
                        </a:lnSpc>
                        <a:spcBef>
                          <a:spcPts val="600"/>
                        </a:spcBef>
                        <a:spcAft>
                          <a:spcPts val="600"/>
                        </a:spcAft>
                      </a:pPr>
                      <a:r>
                        <a:rPr lang="nl-BE" sz="1400">
                          <a:solidFill>
                            <a:schemeClr val="tx1"/>
                          </a:solidFill>
                          <a:effectLst/>
                        </a:rPr>
                        <a:t>Energiezuinig, gemiddeld tot hoog vermogen en prestaties, duurder</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a:solidFill>
                            <a:schemeClr val="tx1"/>
                          </a:solidFill>
                          <a:effectLst/>
                        </a:rPr>
                        <a:t>Intel Core m3-8100Y, Intel Core m7-6Y75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400" dirty="0" err="1">
                          <a:solidFill>
                            <a:schemeClr val="tx1"/>
                          </a:solidFill>
                          <a:effectLst/>
                        </a:rPr>
                        <a:t>Ultrabooks</a:t>
                      </a:r>
                      <a:r>
                        <a:rPr lang="en-US" sz="1400" dirty="0">
                          <a:solidFill>
                            <a:schemeClr val="tx1"/>
                          </a:solidFill>
                          <a:effectLst/>
                        </a:rPr>
                        <a:t>, 2-in-1 laptops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extLst>
                  <a:ext uri="{0D108BD9-81ED-4DB2-BD59-A6C34878D82A}">
                    <a16:rowId xmlns:a16="http://schemas.microsoft.com/office/drawing/2014/main" val="4174710445"/>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24" name="Google Shape;224;p17"/>
          <p:cNvSpPr txBox="1">
            <a:spLocks noGrp="1"/>
          </p:cNvSpPr>
          <p:nvPr>
            <p:ph type="ctrTitle" idx="4294967295"/>
          </p:nvPr>
        </p:nvSpPr>
        <p:spPr>
          <a:xfrm>
            <a:off x="893949" y="126301"/>
            <a:ext cx="7953720" cy="651577"/>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smtClean="0"/>
              <a:t>De verschillende soorte processoren zijn</a:t>
            </a:r>
            <a:endParaRPr sz="2800" dirty="0"/>
          </a:p>
        </p:txBody>
      </p:sp>
      <p:graphicFrame>
        <p:nvGraphicFramePr>
          <p:cNvPr id="2" name="Tabel 1"/>
          <p:cNvGraphicFramePr>
            <a:graphicFrameLocks noGrp="1"/>
          </p:cNvGraphicFramePr>
          <p:nvPr>
            <p:extLst>
              <p:ext uri="{D42A27DB-BD31-4B8C-83A1-F6EECF244321}">
                <p14:modId xmlns:p14="http://schemas.microsoft.com/office/powerpoint/2010/main" val="3020118480"/>
              </p:ext>
            </p:extLst>
          </p:nvPr>
        </p:nvGraphicFramePr>
        <p:xfrm>
          <a:off x="834307" y="777878"/>
          <a:ext cx="7789086" cy="3066607"/>
        </p:xfrm>
        <a:graphic>
          <a:graphicData uri="http://schemas.openxmlformats.org/drawingml/2006/table">
            <a:tbl>
              <a:tblPr firstRow="1" firstCol="1" bandRow="1">
                <a:tableStyleId>{511C7EFF-B079-44CD-85B6-E6D3598932AC}</a:tableStyleId>
              </a:tblPr>
              <a:tblGrid>
                <a:gridCol w="1012947">
                  <a:extLst>
                    <a:ext uri="{9D8B030D-6E8A-4147-A177-3AD203B41FA5}">
                      <a16:colId xmlns:a16="http://schemas.microsoft.com/office/drawing/2014/main" val="2540931099"/>
                    </a:ext>
                  </a:extLst>
                </a:gridCol>
                <a:gridCol w="3237347">
                  <a:extLst>
                    <a:ext uri="{9D8B030D-6E8A-4147-A177-3AD203B41FA5}">
                      <a16:colId xmlns:a16="http://schemas.microsoft.com/office/drawing/2014/main" val="3567579432"/>
                    </a:ext>
                  </a:extLst>
                </a:gridCol>
                <a:gridCol w="1999842">
                  <a:extLst>
                    <a:ext uri="{9D8B030D-6E8A-4147-A177-3AD203B41FA5}">
                      <a16:colId xmlns:a16="http://schemas.microsoft.com/office/drawing/2014/main" val="4184295457"/>
                    </a:ext>
                  </a:extLst>
                </a:gridCol>
                <a:gridCol w="1538950">
                  <a:extLst>
                    <a:ext uri="{9D8B030D-6E8A-4147-A177-3AD203B41FA5}">
                      <a16:colId xmlns:a16="http://schemas.microsoft.com/office/drawing/2014/main" val="4088745275"/>
                    </a:ext>
                  </a:extLst>
                </a:gridCol>
              </a:tblGrid>
              <a:tr h="912714">
                <a:tc>
                  <a:txBody>
                    <a:bodyPr/>
                    <a:lstStyle/>
                    <a:p>
                      <a:pPr>
                        <a:lnSpc>
                          <a:spcPct val="107000"/>
                        </a:lnSpc>
                        <a:spcBef>
                          <a:spcPts val="600"/>
                        </a:spcBef>
                        <a:spcAft>
                          <a:spcPts val="600"/>
                        </a:spcAft>
                      </a:pPr>
                      <a:r>
                        <a:rPr lang="en-US" sz="1200" dirty="0" err="1">
                          <a:solidFill>
                            <a:schemeClr val="tx1"/>
                          </a:solidFill>
                          <a:effectLst/>
                        </a:rPr>
                        <a:t>Soort</a:t>
                      </a:r>
                      <a:r>
                        <a:rPr lang="en-US" sz="1200" dirty="0">
                          <a:solidFill>
                            <a:schemeClr val="tx1"/>
                          </a:solidFill>
                          <a:effectLst/>
                        </a:rPr>
                        <a:t> processor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2028" marT="64056" marB="64056" anchor="b"/>
                </a:tc>
                <a:tc>
                  <a:txBody>
                    <a:bodyPr/>
                    <a:lstStyle/>
                    <a:p>
                      <a:pPr>
                        <a:lnSpc>
                          <a:spcPct val="107000"/>
                        </a:lnSpc>
                        <a:spcBef>
                          <a:spcPts val="600"/>
                        </a:spcBef>
                        <a:spcAft>
                          <a:spcPts val="600"/>
                        </a:spcAft>
                      </a:pPr>
                      <a:r>
                        <a:rPr lang="en-US" sz="1200">
                          <a:solidFill>
                            <a:schemeClr val="tx1"/>
                          </a:solidFill>
                          <a:effectLst/>
                        </a:rPr>
                        <a:t>Kenmerken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200">
                          <a:solidFill>
                            <a:schemeClr val="tx1"/>
                          </a:solidFill>
                          <a:effectLst/>
                        </a:rPr>
                        <a:t>Voorbeelden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tc>
                  <a:txBody>
                    <a:bodyPr/>
                    <a:lstStyle/>
                    <a:p>
                      <a:pPr>
                        <a:lnSpc>
                          <a:spcPct val="107000"/>
                        </a:lnSpc>
                        <a:spcBef>
                          <a:spcPts val="600"/>
                        </a:spcBef>
                        <a:spcAft>
                          <a:spcPts val="600"/>
                        </a:spcAft>
                      </a:pPr>
                      <a:r>
                        <a:rPr lang="en-US" sz="1200">
                          <a:solidFill>
                            <a:schemeClr val="tx1"/>
                          </a:solidFill>
                          <a:effectLst/>
                        </a:rPr>
                        <a:t>Toepassingen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028" marR="32028" marT="64056" marB="64056" anchor="b"/>
                </a:tc>
                <a:extLst>
                  <a:ext uri="{0D108BD9-81ED-4DB2-BD59-A6C34878D82A}">
                    <a16:rowId xmlns:a16="http://schemas.microsoft.com/office/drawing/2014/main" val="3682464623"/>
                  </a:ext>
                </a:extLst>
              </a:tr>
              <a:tr h="1241179">
                <a:tc>
                  <a:txBody>
                    <a:bodyPr/>
                    <a:lstStyle/>
                    <a:p>
                      <a:pPr>
                        <a:lnSpc>
                          <a:spcPct val="107000"/>
                        </a:lnSpc>
                        <a:spcBef>
                          <a:spcPts val="600"/>
                        </a:spcBef>
                        <a:spcAft>
                          <a:spcPts val="600"/>
                        </a:spcAft>
                      </a:pPr>
                      <a:r>
                        <a:rPr lang="en-US" sz="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i3, i5, i7, i9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nl-BE" sz="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Hoog vermogen en prestaties, duurder, verschillende generaties en codenamen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Intel Core i3-1115G4, Intel Core i9-11900K</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Geavanceerde laptops, desktops, gaming</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5111318"/>
                  </a:ext>
                </a:extLst>
              </a:tr>
              <a:tr h="912714">
                <a:tc>
                  <a:txBody>
                    <a:bodyPr/>
                    <a:lstStyle/>
                    <a:p>
                      <a:pPr>
                        <a:lnSpc>
                          <a:spcPct val="107000"/>
                        </a:lnSpc>
                        <a:spcBef>
                          <a:spcPts val="600"/>
                        </a:spcBef>
                        <a:spcAft>
                          <a:spcPts val="600"/>
                        </a:spcAft>
                      </a:pPr>
                      <a:r>
                        <a:rPr lang="en-US" sz="12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i5, i7, i9 X-serie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8100" marT="76200" marB="76200" anchor="b"/>
                </a:tc>
                <a:tc>
                  <a:txBody>
                    <a:bodyPr/>
                    <a:lstStyle/>
                    <a:p>
                      <a:pPr>
                        <a:lnSpc>
                          <a:spcPct val="107000"/>
                        </a:lnSpc>
                        <a:spcBef>
                          <a:spcPts val="600"/>
                        </a:spcBef>
                        <a:spcAft>
                          <a:spcPts val="600"/>
                        </a:spcAft>
                      </a:pPr>
                      <a:r>
                        <a:rPr lang="nl-BE" sz="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Zeer hoog vermogen en prestaties, zeer duur, verschillende generaties en codenamen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Intel Core i5-10600X, Intel Core i9-10980XE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rPr>
                        <a:t>High-end desktops, workstation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310510217"/>
                  </a:ext>
                </a:extLst>
              </a:tr>
            </a:tbl>
          </a:graphicData>
        </a:graphic>
      </p:graphicFrame>
    </p:spTree>
    <p:extLst>
      <p:ext uri="{BB962C8B-B14F-4D97-AF65-F5344CB8AC3E}">
        <p14:creationId xmlns:p14="http://schemas.microsoft.com/office/powerpoint/2010/main" val="185879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224" name="Google Shape;224;p17"/>
          <p:cNvSpPr txBox="1">
            <a:spLocks noGrp="1"/>
          </p:cNvSpPr>
          <p:nvPr>
            <p:ph type="ctrTitle" idx="4294967295"/>
          </p:nvPr>
        </p:nvSpPr>
        <p:spPr>
          <a:xfrm>
            <a:off x="467212" y="126301"/>
            <a:ext cx="8380457" cy="651577"/>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smtClean="0"/>
              <a:t>Overzicht van de verschillende intel core generaties</a:t>
            </a:r>
            <a:endParaRPr sz="2800" dirty="0"/>
          </a:p>
        </p:txBody>
      </p:sp>
      <p:graphicFrame>
        <p:nvGraphicFramePr>
          <p:cNvPr id="3" name="Tabel 2"/>
          <p:cNvGraphicFramePr>
            <a:graphicFrameLocks noGrp="1"/>
          </p:cNvGraphicFramePr>
          <p:nvPr>
            <p:extLst>
              <p:ext uri="{D42A27DB-BD31-4B8C-83A1-F6EECF244321}">
                <p14:modId xmlns:p14="http://schemas.microsoft.com/office/powerpoint/2010/main" val="2281837519"/>
              </p:ext>
            </p:extLst>
          </p:nvPr>
        </p:nvGraphicFramePr>
        <p:xfrm>
          <a:off x="855664" y="1021192"/>
          <a:ext cx="7992005" cy="3982753"/>
        </p:xfrm>
        <a:graphic>
          <a:graphicData uri="http://schemas.openxmlformats.org/drawingml/2006/table">
            <a:tbl>
              <a:tblPr firstRow="1" firstCol="1" bandRow="1">
                <a:tableStyleId>{511C7EFF-B079-44CD-85B6-E6D3598932AC}</a:tableStyleId>
              </a:tblPr>
              <a:tblGrid>
                <a:gridCol w="859806">
                  <a:extLst>
                    <a:ext uri="{9D8B030D-6E8A-4147-A177-3AD203B41FA5}">
                      <a16:colId xmlns:a16="http://schemas.microsoft.com/office/drawing/2014/main" val="3597344284"/>
                    </a:ext>
                  </a:extLst>
                </a:gridCol>
                <a:gridCol w="1015782">
                  <a:extLst>
                    <a:ext uri="{9D8B030D-6E8A-4147-A177-3AD203B41FA5}">
                      <a16:colId xmlns:a16="http://schemas.microsoft.com/office/drawing/2014/main" val="2516993371"/>
                    </a:ext>
                  </a:extLst>
                </a:gridCol>
                <a:gridCol w="1286769">
                  <a:extLst>
                    <a:ext uri="{9D8B030D-6E8A-4147-A177-3AD203B41FA5}">
                      <a16:colId xmlns:a16="http://schemas.microsoft.com/office/drawing/2014/main" val="339471331"/>
                    </a:ext>
                  </a:extLst>
                </a:gridCol>
                <a:gridCol w="1353176">
                  <a:extLst>
                    <a:ext uri="{9D8B030D-6E8A-4147-A177-3AD203B41FA5}">
                      <a16:colId xmlns:a16="http://schemas.microsoft.com/office/drawing/2014/main" val="2120816955"/>
                    </a:ext>
                  </a:extLst>
                </a:gridCol>
                <a:gridCol w="1273414">
                  <a:extLst>
                    <a:ext uri="{9D8B030D-6E8A-4147-A177-3AD203B41FA5}">
                      <a16:colId xmlns:a16="http://schemas.microsoft.com/office/drawing/2014/main" val="2746984210"/>
                    </a:ext>
                  </a:extLst>
                </a:gridCol>
                <a:gridCol w="2203058">
                  <a:extLst>
                    <a:ext uri="{9D8B030D-6E8A-4147-A177-3AD203B41FA5}">
                      <a16:colId xmlns:a16="http://schemas.microsoft.com/office/drawing/2014/main" val="836270209"/>
                    </a:ext>
                  </a:extLst>
                </a:gridCol>
              </a:tblGrid>
              <a:tr h="813539">
                <a:tc>
                  <a:txBody>
                    <a:bodyPr/>
                    <a:lstStyle/>
                    <a:p>
                      <a:pPr>
                        <a:lnSpc>
                          <a:spcPct val="107000"/>
                        </a:lnSpc>
                        <a:spcBef>
                          <a:spcPts val="600"/>
                        </a:spcBef>
                        <a:spcAft>
                          <a:spcPts val="600"/>
                        </a:spcAft>
                      </a:pPr>
                      <a:r>
                        <a:rPr lang="en-US" sz="1200" dirty="0">
                          <a:solidFill>
                            <a:schemeClr val="tx1"/>
                          </a:solidFill>
                          <a:effectLst/>
                        </a:rPr>
                        <a:t>1e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2008-2010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Nehalem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1366/1156/1155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X58/P55/H55/H57/P67/H67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nl-BE" sz="1200" dirty="0">
                          <a:solidFill>
                            <a:schemeClr val="tx1"/>
                          </a:solidFill>
                          <a:effectLst/>
                        </a:rPr>
                        <a:t>Eerste </a:t>
                      </a:r>
                      <a:r>
                        <a:rPr lang="nl-BE" sz="1200" dirty="0" err="1">
                          <a:solidFill>
                            <a:schemeClr val="tx1"/>
                          </a:solidFill>
                          <a:effectLst/>
                        </a:rPr>
                        <a:t>Core</a:t>
                      </a:r>
                      <a:r>
                        <a:rPr lang="nl-BE" sz="1200" dirty="0">
                          <a:solidFill>
                            <a:schemeClr val="tx1"/>
                          </a:solidFill>
                          <a:effectLst/>
                        </a:rPr>
                        <a:t> i processoren met geïntegreerde geheugencontroller en QPI bus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1870460902"/>
                  </a:ext>
                </a:extLst>
              </a:tr>
              <a:tr h="1135680">
                <a:tc>
                  <a:txBody>
                    <a:bodyPr/>
                    <a:lstStyle/>
                    <a:p>
                      <a:pPr>
                        <a:lnSpc>
                          <a:spcPct val="107000"/>
                        </a:lnSpc>
                        <a:spcBef>
                          <a:spcPts val="600"/>
                        </a:spcBef>
                        <a:spcAft>
                          <a:spcPts val="600"/>
                        </a:spcAft>
                      </a:pPr>
                      <a:r>
                        <a:rPr lang="en-US" sz="1200">
                          <a:solidFill>
                            <a:schemeClr val="tx1"/>
                          </a:solidFill>
                          <a:effectLst/>
                        </a:rPr>
                        <a:t>2e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2011-2012</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Sandy Bridge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1155/2011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Z68/P67/H67/Z77/H77/X79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nl-BE" sz="1200" dirty="0">
                          <a:solidFill>
                            <a:schemeClr val="tx1"/>
                          </a:solidFill>
                          <a:effectLst/>
                        </a:rPr>
                        <a:t>Eerste </a:t>
                      </a:r>
                      <a:r>
                        <a:rPr lang="nl-BE" sz="1200" dirty="0" err="1">
                          <a:solidFill>
                            <a:schemeClr val="tx1"/>
                          </a:solidFill>
                          <a:effectLst/>
                        </a:rPr>
                        <a:t>Core</a:t>
                      </a:r>
                      <a:r>
                        <a:rPr lang="nl-BE" sz="1200" dirty="0">
                          <a:solidFill>
                            <a:schemeClr val="tx1"/>
                          </a:solidFill>
                          <a:effectLst/>
                        </a:rPr>
                        <a:t> i processoren met geïntegreerde grafische chip en Turbo Boost 2.0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2172465687"/>
                  </a:ext>
                </a:extLst>
              </a:tr>
              <a:tr h="1135680">
                <a:tc>
                  <a:txBody>
                    <a:bodyPr/>
                    <a:lstStyle/>
                    <a:p>
                      <a:pPr>
                        <a:lnSpc>
                          <a:spcPct val="107000"/>
                        </a:lnSpc>
                        <a:spcBef>
                          <a:spcPts val="600"/>
                        </a:spcBef>
                        <a:spcAft>
                          <a:spcPts val="600"/>
                        </a:spcAft>
                      </a:pPr>
                      <a:r>
                        <a:rPr lang="en-US" sz="1200">
                          <a:solidFill>
                            <a:schemeClr val="tx1"/>
                          </a:solidFill>
                          <a:effectLst/>
                        </a:rPr>
                        <a:t>3e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a:solidFill>
                            <a:schemeClr val="tx1"/>
                          </a:solidFill>
                          <a:effectLst/>
                        </a:rPr>
                        <a:t>2012-2013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a:solidFill>
                            <a:schemeClr val="tx1"/>
                          </a:solidFill>
                          <a:effectLst/>
                        </a:rPr>
                        <a:t>Ivy Bridge</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1155/2011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Z77/H77/Z75/B75/X79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err="1">
                          <a:solidFill>
                            <a:schemeClr val="tx1"/>
                          </a:solidFill>
                          <a:effectLst/>
                        </a:rPr>
                        <a:t>Eerste</a:t>
                      </a:r>
                      <a:r>
                        <a:rPr lang="en-US" sz="1200" dirty="0">
                          <a:solidFill>
                            <a:schemeClr val="tx1"/>
                          </a:solidFill>
                          <a:effectLst/>
                        </a:rPr>
                        <a:t> Core </a:t>
                      </a:r>
                      <a:r>
                        <a:rPr lang="en-US" sz="1200" dirty="0" err="1">
                          <a:solidFill>
                            <a:schemeClr val="tx1"/>
                          </a:solidFill>
                          <a:effectLst/>
                        </a:rPr>
                        <a:t>i</a:t>
                      </a:r>
                      <a:r>
                        <a:rPr lang="en-US" sz="1200" dirty="0">
                          <a:solidFill>
                            <a:schemeClr val="tx1"/>
                          </a:solidFill>
                          <a:effectLst/>
                        </a:rPr>
                        <a:t> </a:t>
                      </a:r>
                      <a:r>
                        <a:rPr lang="en-US" sz="1200" dirty="0" err="1">
                          <a:solidFill>
                            <a:schemeClr val="tx1"/>
                          </a:solidFill>
                          <a:effectLst/>
                        </a:rPr>
                        <a:t>processoren</a:t>
                      </a:r>
                      <a:r>
                        <a:rPr lang="en-US" sz="1200" dirty="0">
                          <a:solidFill>
                            <a:schemeClr val="tx1"/>
                          </a:solidFill>
                          <a:effectLst/>
                        </a:rPr>
                        <a:t> met 22 nm transistors </a:t>
                      </a:r>
                      <a:r>
                        <a:rPr lang="en-US" sz="1200" dirty="0" err="1">
                          <a:solidFill>
                            <a:schemeClr val="tx1"/>
                          </a:solidFill>
                          <a:effectLst/>
                        </a:rPr>
                        <a:t>en</a:t>
                      </a:r>
                      <a:r>
                        <a:rPr lang="en-US" sz="1200" dirty="0">
                          <a:solidFill>
                            <a:schemeClr val="tx1"/>
                          </a:solidFill>
                          <a:effectLst/>
                        </a:rPr>
                        <a:t> PCI Express 3.0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4088022913"/>
                  </a:ext>
                </a:extLst>
              </a:tr>
              <a:tr h="897854">
                <a:tc>
                  <a:txBody>
                    <a:bodyPr/>
                    <a:lstStyle/>
                    <a:p>
                      <a:pPr>
                        <a:lnSpc>
                          <a:spcPct val="107000"/>
                        </a:lnSpc>
                        <a:spcBef>
                          <a:spcPts val="600"/>
                        </a:spcBef>
                        <a:spcAft>
                          <a:spcPts val="600"/>
                        </a:spcAft>
                      </a:pPr>
                      <a:r>
                        <a:rPr lang="en-US" sz="1200" dirty="0">
                          <a:solidFill>
                            <a:schemeClr val="tx1"/>
                          </a:solidFill>
                          <a:effectLst/>
                        </a:rPr>
                        <a:t>4e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2013-2015</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a:solidFill>
                            <a:schemeClr val="tx1"/>
                          </a:solidFill>
                          <a:effectLst/>
                        </a:rPr>
                        <a:t>Haswell</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a:solidFill>
                            <a:schemeClr val="tx1"/>
                          </a:solidFill>
                          <a:effectLst/>
                        </a:rPr>
                        <a:t>LGA 1150/2011-v3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a:solidFill>
                            <a:schemeClr val="tx1"/>
                          </a:solidFill>
                          <a:effectLst/>
                        </a:rPr>
                        <a:t>Z87/H87/B85/Z97/H97/X99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nl-BE" sz="1200" dirty="0">
                          <a:solidFill>
                            <a:schemeClr val="tx1"/>
                          </a:solidFill>
                          <a:effectLst/>
                        </a:rPr>
                        <a:t>Eerste </a:t>
                      </a:r>
                      <a:r>
                        <a:rPr lang="nl-BE" sz="1200" dirty="0" err="1">
                          <a:solidFill>
                            <a:schemeClr val="tx1"/>
                          </a:solidFill>
                          <a:effectLst/>
                        </a:rPr>
                        <a:t>Core</a:t>
                      </a:r>
                      <a:r>
                        <a:rPr lang="nl-BE" sz="1200" dirty="0">
                          <a:solidFill>
                            <a:schemeClr val="tx1"/>
                          </a:solidFill>
                          <a:effectLst/>
                        </a:rPr>
                        <a:t> i processoren met AVX2 instructieset en FMA3 ondersteuning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2975519762"/>
                  </a:ext>
                </a:extLst>
              </a:tr>
            </a:tbl>
          </a:graphicData>
        </a:graphic>
      </p:graphicFrame>
      <p:graphicFrame>
        <p:nvGraphicFramePr>
          <p:cNvPr id="4" name="Tabel 3"/>
          <p:cNvGraphicFramePr>
            <a:graphicFrameLocks noGrp="1"/>
          </p:cNvGraphicFramePr>
          <p:nvPr>
            <p:extLst>
              <p:ext uri="{D42A27DB-BD31-4B8C-83A1-F6EECF244321}">
                <p14:modId xmlns:p14="http://schemas.microsoft.com/office/powerpoint/2010/main" val="2130380134"/>
              </p:ext>
            </p:extLst>
          </p:nvPr>
        </p:nvGraphicFramePr>
        <p:xfrm>
          <a:off x="855662" y="574003"/>
          <a:ext cx="7992005" cy="427165"/>
        </p:xfrm>
        <a:graphic>
          <a:graphicData uri="http://schemas.openxmlformats.org/drawingml/2006/table">
            <a:tbl>
              <a:tblPr firstRow="1" firstCol="1" bandRow="1">
                <a:tableStyleId>{511C7EFF-B079-44CD-85B6-E6D3598932AC}</a:tableStyleId>
              </a:tblPr>
              <a:tblGrid>
                <a:gridCol w="859806">
                  <a:extLst>
                    <a:ext uri="{9D8B030D-6E8A-4147-A177-3AD203B41FA5}">
                      <a16:colId xmlns:a16="http://schemas.microsoft.com/office/drawing/2014/main" val="2369360537"/>
                    </a:ext>
                  </a:extLst>
                </a:gridCol>
                <a:gridCol w="1015782">
                  <a:extLst>
                    <a:ext uri="{9D8B030D-6E8A-4147-A177-3AD203B41FA5}">
                      <a16:colId xmlns:a16="http://schemas.microsoft.com/office/drawing/2014/main" val="3776736480"/>
                    </a:ext>
                  </a:extLst>
                </a:gridCol>
                <a:gridCol w="1286769">
                  <a:extLst>
                    <a:ext uri="{9D8B030D-6E8A-4147-A177-3AD203B41FA5}">
                      <a16:colId xmlns:a16="http://schemas.microsoft.com/office/drawing/2014/main" val="2508847921"/>
                    </a:ext>
                  </a:extLst>
                </a:gridCol>
                <a:gridCol w="1353176">
                  <a:extLst>
                    <a:ext uri="{9D8B030D-6E8A-4147-A177-3AD203B41FA5}">
                      <a16:colId xmlns:a16="http://schemas.microsoft.com/office/drawing/2014/main" val="57611921"/>
                    </a:ext>
                  </a:extLst>
                </a:gridCol>
                <a:gridCol w="1273414">
                  <a:extLst>
                    <a:ext uri="{9D8B030D-6E8A-4147-A177-3AD203B41FA5}">
                      <a16:colId xmlns:a16="http://schemas.microsoft.com/office/drawing/2014/main" val="1269238939"/>
                    </a:ext>
                  </a:extLst>
                </a:gridCol>
                <a:gridCol w="2203058">
                  <a:extLst>
                    <a:ext uri="{9D8B030D-6E8A-4147-A177-3AD203B41FA5}">
                      <a16:colId xmlns:a16="http://schemas.microsoft.com/office/drawing/2014/main" val="755922485"/>
                    </a:ext>
                  </a:extLst>
                </a:gridCol>
              </a:tblGrid>
              <a:tr h="427165">
                <a:tc>
                  <a:txBody>
                    <a:bodyPr/>
                    <a:lstStyle/>
                    <a:p>
                      <a:pPr>
                        <a:lnSpc>
                          <a:spcPct val="107000"/>
                        </a:lnSpc>
                        <a:spcBef>
                          <a:spcPts val="600"/>
                        </a:spcBef>
                        <a:spcAft>
                          <a:spcPts val="600"/>
                        </a:spcAft>
                      </a:pPr>
                      <a:r>
                        <a:rPr lang="en-US" sz="1200" dirty="0" err="1">
                          <a:solidFill>
                            <a:schemeClr val="tx1"/>
                          </a:solidFill>
                          <a:effectLst/>
                        </a:rPr>
                        <a:t>Generatie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err="1">
                          <a:solidFill>
                            <a:schemeClr val="tx1"/>
                          </a:solidFill>
                          <a:effectLst/>
                        </a:rPr>
                        <a:t>Jaar</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a:solidFill>
                            <a:schemeClr val="tx1"/>
                          </a:solidFill>
                          <a:effectLst/>
                        </a:rPr>
                        <a:t>Microarchitectuur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a:solidFill>
                            <a:schemeClr val="tx1"/>
                          </a:solidFill>
                          <a:effectLst/>
                        </a:rPr>
                        <a:t>Socket</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Chipset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err="1">
                          <a:solidFill>
                            <a:schemeClr val="tx1"/>
                          </a:solidFill>
                          <a:effectLst/>
                        </a:rPr>
                        <a:t>Bijzonderheden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930672903"/>
                  </a:ext>
                </a:extLst>
              </a:tr>
            </a:tbl>
          </a:graphicData>
        </a:graphic>
      </p:graphicFrame>
    </p:spTree>
    <p:extLst>
      <p:ext uri="{BB962C8B-B14F-4D97-AF65-F5344CB8AC3E}">
        <p14:creationId xmlns:p14="http://schemas.microsoft.com/office/powerpoint/2010/main" val="210907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aphicFrame>
        <p:nvGraphicFramePr>
          <p:cNvPr id="2" name="Tabel 1"/>
          <p:cNvGraphicFramePr>
            <a:graphicFrameLocks noGrp="1"/>
          </p:cNvGraphicFramePr>
          <p:nvPr>
            <p:extLst>
              <p:ext uri="{D42A27DB-BD31-4B8C-83A1-F6EECF244321}">
                <p14:modId xmlns:p14="http://schemas.microsoft.com/office/powerpoint/2010/main" val="365672212"/>
              </p:ext>
            </p:extLst>
          </p:nvPr>
        </p:nvGraphicFramePr>
        <p:xfrm>
          <a:off x="855663" y="583646"/>
          <a:ext cx="8010838" cy="4095146"/>
        </p:xfrm>
        <a:graphic>
          <a:graphicData uri="http://schemas.openxmlformats.org/drawingml/2006/table">
            <a:tbl>
              <a:tblPr firstRow="1" firstCol="1" bandRow="1">
                <a:tableStyleId>{511C7EFF-B079-44CD-85B6-E6D3598932AC}</a:tableStyleId>
              </a:tblPr>
              <a:tblGrid>
                <a:gridCol w="861832">
                  <a:extLst>
                    <a:ext uri="{9D8B030D-6E8A-4147-A177-3AD203B41FA5}">
                      <a16:colId xmlns:a16="http://schemas.microsoft.com/office/drawing/2014/main" val="1430810122"/>
                    </a:ext>
                  </a:extLst>
                </a:gridCol>
                <a:gridCol w="1018175">
                  <a:extLst>
                    <a:ext uri="{9D8B030D-6E8A-4147-A177-3AD203B41FA5}">
                      <a16:colId xmlns:a16="http://schemas.microsoft.com/office/drawing/2014/main" val="3833383792"/>
                    </a:ext>
                  </a:extLst>
                </a:gridCol>
                <a:gridCol w="1140294">
                  <a:extLst>
                    <a:ext uri="{9D8B030D-6E8A-4147-A177-3AD203B41FA5}">
                      <a16:colId xmlns:a16="http://schemas.microsoft.com/office/drawing/2014/main" val="2540208099"/>
                    </a:ext>
                  </a:extLst>
                </a:gridCol>
                <a:gridCol w="1505873">
                  <a:extLst>
                    <a:ext uri="{9D8B030D-6E8A-4147-A177-3AD203B41FA5}">
                      <a16:colId xmlns:a16="http://schemas.microsoft.com/office/drawing/2014/main" val="479293280"/>
                    </a:ext>
                  </a:extLst>
                </a:gridCol>
                <a:gridCol w="1276415">
                  <a:extLst>
                    <a:ext uri="{9D8B030D-6E8A-4147-A177-3AD203B41FA5}">
                      <a16:colId xmlns:a16="http://schemas.microsoft.com/office/drawing/2014/main" val="4022113565"/>
                    </a:ext>
                  </a:extLst>
                </a:gridCol>
                <a:gridCol w="2208249">
                  <a:extLst>
                    <a:ext uri="{9D8B030D-6E8A-4147-A177-3AD203B41FA5}">
                      <a16:colId xmlns:a16="http://schemas.microsoft.com/office/drawing/2014/main" val="985874898"/>
                    </a:ext>
                  </a:extLst>
                </a:gridCol>
              </a:tblGrid>
              <a:tr h="1159557">
                <a:tc>
                  <a:txBody>
                    <a:bodyPr/>
                    <a:lstStyle/>
                    <a:p>
                      <a:pPr>
                        <a:lnSpc>
                          <a:spcPct val="107000"/>
                        </a:lnSpc>
                        <a:spcBef>
                          <a:spcPts val="600"/>
                        </a:spcBef>
                        <a:spcAft>
                          <a:spcPts val="600"/>
                        </a:spcAft>
                      </a:pPr>
                      <a:r>
                        <a:rPr lang="en-US" sz="1200" dirty="0">
                          <a:solidFill>
                            <a:schemeClr val="tx1"/>
                          </a:solidFill>
                          <a:effectLst/>
                        </a:rPr>
                        <a:t>5e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2014-2016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err="1">
                          <a:solidFill>
                            <a:schemeClr val="tx1"/>
                          </a:solidFill>
                          <a:effectLst/>
                        </a:rPr>
                        <a:t>Broadwell</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1150/2011-v3</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200" dirty="0" err="1" smtClean="0">
                          <a:solidFill>
                            <a:schemeClr val="tx1"/>
                          </a:solidFill>
                          <a:effectLst/>
                        </a:rPr>
                        <a:t>Eerste</a:t>
                      </a:r>
                      <a:r>
                        <a:rPr lang="en-US" sz="1200" dirty="0" smtClean="0">
                          <a:solidFill>
                            <a:schemeClr val="tx1"/>
                          </a:solidFill>
                          <a:effectLst/>
                        </a:rPr>
                        <a:t> Core </a:t>
                      </a:r>
                      <a:r>
                        <a:rPr lang="en-US" sz="1200" dirty="0" err="1" smtClean="0">
                          <a:solidFill>
                            <a:schemeClr val="tx1"/>
                          </a:solidFill>
                          <a:effectLst/>
                        </a:rPr>
                        <a:t>i</a:t>
                      </a:r>
                      <a:r>
                        <a:rPr lang="en-US" sz="1200" dirty="0" smtClean="0">
                          <a:solidFill>
                            <a:schemeClr val="tx1"/>
                          </a:solidFill>
                          <a:effectLst/>
                        </a:rPr>
                        <a:t> </a:t>
                      </a:r>
                      <a:r>
                        <a:rPr lang="en-US" sz="1200" dirty="0" err="1" smtClean="0">
                          <a:solidFill>
                            <a:schemeClr val="tx1"/>
                          </a:solidFill>
                          <a:effectLst/>
                        </a:rPr>
                        <a:t>processoren</a:t>
                      </a:r>
                      <a:r>
                        <a:rPr lang="en-US" sz="1200" dirty="0" smtClean="0">
                          <a:solidFill>
                            <a:schemeClr val="tx1"/>
                          </a:solidFill>
                          <a:effectLst/>
                        </a:rPr>
                        <a:t> met 14 nm transistors </a:t>
                      </a:r>
                      <a:r>
                        <a:rPr lang="en-US" sz="1200" dirty="0" err="1" smtClean="0">
                          <a:solidFill>
                            <a:schemeClr val="tx1"/>
                          </a:solidFill>
                          <a:effectLst/>
                        </a:rPr>
                        <a:t>en</a:t>
                      </a:r>
                      <a:r>
                        <a:rPr lang="en-US" sz="1200" dirty="0" smtClean="0">
                          <a:solidFill>
                            <a:schemeClr val="tx1"/>
                          </a:solidFill>
                          <a:effectLst/>
                        </a:rPr>
                        <a:t> Iris Pro </a:t>
                      </a:r>
                      <a:r>
                        <a:rPr lang="en-US" sz="1200" dirty="0" err="1" smtClean="0">
                          <a:solidFill>
                            <a:schemeClr val="tx1"/>
                          </a:solidFill>
                          <a:effectLst/>
                        </a:rPr>
                        <a:t>grafische</a:t>
                      </a:r>
                      <a:r>
                        <a:rPr lang="en-US" sz="1200" dirty="0" smtClean="0">
                          <a:solidFill>
                            <a:schemeClr val="tx1"/>
                          </a:solidFill>
                          <a:effectLst/>
                        </a:rPr>
                        <a:t> chip</a:t>
                      </a:r>
                      <a:endPar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200" dirty="0">
                        <a:solidFill>
                          <a:schemeClr val="tx1"/>
                        </a:solidFill>
                        <a:effectLst/>
                        <a:latin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1547010058"/>
                  </a:ext>
                </a:extLst>
              </a:tr>
              <a:tr h="1218281">
                <a:tc>
                  <a:txBody>
                    <a:bodyPr/>
                    <a:lstStyle/>
                    <a:p>
                      <a:pPr>
                        <a:lnSpc>
                          <a:spcPct val="107000"/>
                        </a:lnSpc>
                        <a:spcBef>
                          <a:spcPts val="600"/>
                        </a:spcBef>
                        <a:spcAft>
                          <a:spcPts val="600"/>
                        </a:spcAft>
                      </a:pPr>
                      <a:r>
                        <a:rPr lang="en-US" sz="1200" dirty="0">
                          <a:solidFill>
                            <a:schemeClr val="tx1"/>
                          </a:solidFill>
                          <a:effectLst/>
                        </a:rPr>
                        <a:t>6e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2015-2017</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err="1">
                          <a:solidFill>
                            <a:schemeClr val="tx1"/>
                          </a:solidFill>
                          <a:effectLst/>
                        </a:rPr>
                        <a:t>Skylake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1151/2066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Z170/H170/B150/Z270/H270/B250/X299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nl-BE" sz="1200" dirty="0">
                          <a:solidFill>
                            <a:schemeClr val="tx1"/>
                          </a:solidFill>
                          <a:effectLst/>
                        </a:rPr>
                        <a:t>Eerste </a:t>
                      </a:r>
                      <a:r>
                        <a:rPr lang="nl-BE" sz="1200" dirty="0" err="1">
                          <a:solidFill>
                            <a:schemeClr val="tx1"/>
                          </a:solidFill>
                          <a:effectLst/>
                        </a:rPr>
                        <a:t>Core</a:t>
                      </a:r>
                      <a:r>
                        <a:rPr lang="nl-BE" sz="1200" dirty="0">
                          <a:solidFill>
                            <a:schemeClr val="tx1"/>
                          </a:solidFill>
                          <a:effectLst/>
                        </a:rPr>
                        <a:t> i processoren met DDR4 geheugen en </a:t>
                      </a:r>
                      <a:r>
                        <a:rPr lang="nl-BE" sz="1200" dirty="0" err="1">
                          <a:solidFill>
                            <a:schemeClr val="tx1"/>
                          </a:solidFill>
                          <a:effectLst/>
                        </a:rPr>
                        <a:t>Thunderbolt</a:t>
                      </a:r>
                      <a:r>
                        <a:rPr lang="nl-BE" sz="1200" dirty="0">
                          <a:solidFill>
                            <a:schemeClr val="tx1"/>
                          </a:solidFill>
                          <a:effectLst/>
                        </a:rPr>
                        <a:t> 3 ondersteuning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677500052"/>
                  </a:ext>
                </a:extLst>
              </a:tr>
              <a:tr h="858654">
                <a:tc>
                  <a:txBody>
                    <a:bodyPr/>
                    <a:lstStyle/>
                    <a:p>
                      <a:pPr>
                        <a:lnSpc>
                          <a:spcPct val="107000"/>
                        </a:lnSpc>
                        <a:spcBef>
                          <a:spcPts val="600"/>
                        </a:spcBef>
                        <a:spcAft>
                          <a:spcPts val="600"/>
                        </a:spcAft>
                      </a:pPr>
                      <a:r>
                        <a:rPr lang="en-US" sz="1200" dirty="0">
                          <a:solidFill>
                            <a:schemeClr val="tx1"/>
                          </a:solidFill>
                          <a:effectLst/>
                        </a:rPr>
                        <a:t>7e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2016-2018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err="1">
                          <a:solidFill>
                            <a:schemeClr val="tx1"/>
                          </a:solidFill>
                          <a:effectLst/>
                        </a:rPr>
                        <a:t>Kaby</a:t>
                      </a:r>
                      <a:r>
                        <a:rPr lang="en-US" sz="1200" dirty="0">
                          <a:solidFill>
                            <a:schemeClr val="tx1"/>
                          </a:solidFill>
                          <a:effectLst/>
                        </a:rPr>
                        <a:t> Lake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1151/2066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Z270/H270/B250/Z370/H370/B360/X299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nl-BE" sz="1200" dirty="0">
                          <a:solidFill>
                            <a:schemeClr val="tx1"/>
                          </a:solidFill>
                          <a:effectLst/>
                        </a:rPr>
                        <a:t>Eerste </a:t>
                      </a:r>
                      <a:r>
                        <a:rPr lang="nl-BE" sz="1200" dirty="0" err="1">
                          <a:solidFill>
                            <a:schemeClr val="tx1"/>
                          </a:solidFill>
                          <a:effectLst/>
                        </a:rPr>
                        <a:t>Core</a:t>
                      </a:r>
                      <a:r>
                        <a:rPr lang="nl-BE" sz="1200" dirty="0">
                          <a:solidFill>
                            <a:schemeClr val="tx1"/>
                          </a:solidFill>
                          <a:effectLst/>
                        </a:rPr>
                        <a:t> i processoren met </a:t>
                      </a:r>
                      <a:r>
                        <a:rPr lang="nl-BE" sz="1200" dirty="0" err="1">
                          <a:solidFill>
                            <a:schemeClr val="tx1"/>
                          </a:solidFill>
                          <a:effectLst/>
                        </a:rPr>
                        <a:t>Optane</a:t>
                      </a:r>
                      <a:r>
                        <a:rPr lang="nl-BE" sz="1200" dirty="0">
                          <a:solidFill>
                            <a:schemeClr val="tx1"/>
                          </a:solidFill>
                          <a:effectLst/>
                        </a:rPr>
                        <a:t> geheugen en HEVC/VP9 hardware </a:t>
                      </a:r>
                      <a:r>
                        <a:rPr lang="nl-BE" sz="1200" dirty="0" err="1">
                          <a:solidFill>
                            <a:schemeClr val="tx1"/>
                          </a:solidFill>
                          <a:effectLst/>
                        </a:rPr>
                        <a:t>decoding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2219961101"/>
                  </a:ext>
                </a:extLst>
              </a:tr>
              <a:tr h="858654">
                <a:tc>
                  <a:txBody>
                    <a:bodyPr/>
                    <a:lstStyle/>
                    <a:p>
                      <a:pPr>
                        <a:lnSpc>
                          <a:spcPct val="107000"/>
                        </a:lnSpc>
                        <a:spcBef>
                          <a:spcPts val="600"/>
                        </a:spcBef>
                        <a:spcAft>
                          <a:spcPts val="600"/>
                        </a:spcAft>
                      </a:pPr>
                      <a:r>
                        <a:rPr lang="en-US" sz="1200" dirty="0">
                          <a:solidFill>
                            <a:schemeClr val="tx1"/>
                          </a:solidFill>
                          <a:effectLst/>
                        </a:rPr>
                        <a:t>8e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0283" marT="60565" marB="60565" anchor="b"/>
                </a:tc>
                <a:tc>
                  <a:txBody>
                    <a:bodyPr/>
                    <a:lstStyle/>
                    <a:p>
                      <a:pPr>
                        <a:lnSpc>
                          <a:spcPct val="107000"/>
                        </a:lnSpc>
                        <a:spcBef>
                          <a:spcPts val="600"/>
                        </a:spcBef>
                        <a:spcAft>
                          <a:spcPts val="600"/>
                        </a:spcAft>
                      </a:pPr>
                      <a:r>
                        <a:rPr lang="en-US" sz="1200" dirty="0">
                          <a:solidFill>
                            <a:schemeClr val="tx1"/>
                          </a:solidFill>
                          <a:effectLst/>
                        </a:rPr>
                        <a:t>2017-2019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Coffee Lake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LGA 1151/2066</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en-US" sz="1200" dirty="0">
                          <a:solidFill>
                            <a:schemeClr val="tx1"/>
                          </a:solidFill>
                          <a:effectLst/>
                        </a:rPr>
                        <a:t>Z370/H370/B360/Z390/X299</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tc>
                  <a:txBody>
                    <a:bodyPr/>
                    <a:lstStyle/>
                    <a:p>
                      <a:pPr>
                        <a:lnSpc>
                          <a:spcPct val="107000"/>
                        </a:lnSpc>
                        <a:spcBef>
                          <a:spcPts val="600"/>
                        </a:spcBef>
                        <a:spcAft>
                          <a:spcPts val="600"/>
                        </a:spcAft>
                      </a:pPr>
                      <a:r>
                        <a:rPr lang="nl-BE" sz="1200" dirty="0">
                          <a:solidFill>
                            <a:schemeClr val="tx1"/>
                          </a:solidFill>
                          <a:effectLst/>
                        </a:rPr>
                        <a:t>Eerste </a:t>
                      </a:r>
                      <a:r>
                        <a:rPr lang="nl-BE" sz="1200" dirty="0" err="1">
                          <a:solidFill>
                            <a:schemeClr val="tx1"/>
                          </a:solidFill>
                          <a:effectLst/>
                        </a:rPr>
                        <a:t>Core</a:t>
                      </a:r>
                      <a:r>
                        <a:rPr lang="nl-BE" sz="1200" dirty="0">
                          <a:solidFill>
                            <a:schemeClr val="tx1"/>
                          </a:solidFill>
                          <a:effectLst/>
                        </a:rPr>
                        <a:t> i processoren met maximaal 6 kernen voor </a:t>
                      </a:r>
                      <a:r>
                        <a:rPr lang="nl-BE" sz="1200" dirty="0" err="1">
                          <a:solidFill>
                            <a:schemeClr val="tx1"/>
                          </a:solidFill>
                          <a:effectLst/>
                        </a:rPr>
                        <a:t>desktops</a:t>
                      </a:r>
                      <a:r>
                        <a:rPr lang="nl-BE" sz="1200" dirty="0">
                          <a:solidFill>
                            <a:schemeClr val="tx1"/>
                          </a:solidFill>
                          <a:effectLst/>
                        </a:rPr>
                        <a:t> en laptops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283" marR="30283" marT="60565" marB="60565" anchor="b"/>
                </a:tc>
                <a:extLst>
                  <a:ext uri="{0D108BD9-81ED-4DB2-BD59-A6C34878D82A}">
                    <a16:rowId xmlns:a16="http://schemas.microsoft.com/office/drawing/2014/main" val="410198498"/>
                  </a:ext>
                </a:extLst>
              </a:tr>
            </a:tbl>
          </a:graphicData>
        </a:graphic>
      </p:graphicFrame>
      <p:pic>
        <p:nvPicPr>
          <p:cNvPr id="4" name="Afbeelding 3"/>
          <p:cNvPicPr>
            <a:picLocks noChangeAspect="1"/>
          </p:cNvPicPr>
          <p:nvPr/>
        </p:nvPicPr>
        <p:blipFill>
          <a:blip r:embed="rId3"/>
          <a:stretch>
            <a:fillRect/>
          </a:stretch>
        </p:blipFill>
        <p:spPr>
          <a:xfrm>
            <a:off x="855663" y="163632"/>
            <a:ext cx="8010838" cy="451143"/>
          </a:xfrm>
          <a:prstGeom prst="rect">
            <a:avLst/>
          </a:prstGeom>
        </p:spPr>
      </p:pic>
    </p:spTree>
    <p:extLst>
      <p:ext uri="{BB962C8B-B14F-4D97-AF65-F5344CB8AC3E}">
        <p14:creationId xmlns:p14="http://schemas.microsoft.com/office/powerpoint/2010/main" val="3875446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aphicFrame>
        <p:nvGraphicFramePr>
          <p:cNvPr id="2" name="Tabel 1"/>
          <p:cNvGraphicFramePr>
            <a:graphicFrameLocks noGrp="1"/>
          </p:cNvGraphicFramePr>
          <p:nvPr>
            <p:extLst>
              <p:ext uri="{D42A27DB-BD31-4B8C-83A1-F6EECF244321}">
                <p14:modId xmlns:p14="http://schemas.microsoft.com/office/powerpoint/2010/main" val="1219756515"/>
              </p:ext>
            </p:extLst>
          </p:nvPr>
        </p:nvGraphicFramePr>
        <p:xfrm>
          <a:off x="861004" y="583646"/>
          <a:ext cx="8005497" cy="4171720"/>
        </p:xfrm>
        <a:graphic>
          <a:graphicData uri="http://schemas.openxmlformats.org/drawingml/2006/table">
            <a:tbl>
              <a:tblPr firstRow="1" firstCol="1" bandRow="1">
                <a:tableStyleId>{511C7EFF-B079-44CD-85B6-E6D3598932AC}</a:tableStyleId>
              </a:tblPr>
              <a:tblGrid>
                <a:gridCol w="856491">
                  <a:extLst>
                    <a:ext uri="{9D8B030D-6E8A-4147-A177-3AD203B41FA5}">
                      <a16:colId xmlns:a16="http://schemas.microsoft.com/office/drawing/2014/main" val="1430810122"/>
                    </a:ext>
                  </a:extLst>
                </a:gridCol>
                <a:gridCol w="1018175">
                  <a:extLst>
                    <a:ext uri="{9D8B030D-6E8A-4147-A177-3AD203B41FA5}">
                      <a16:colId xmlns:a16="http://schemas.microsoft.com/office/drawing/2014/main" val="3833383792"/>
                    </a:ext>
                  </a:extLst>
                </a:gridCol>
                <a:gridCol w="1275676">
                  <a:extLst>
                    <a:ext uri="{9D8B030D-6E8A-4147-A177-3AD203B41FA5}">
                      <a16:colId xmlns:a16="http://schemas.microsoft.com/office/drawing/2014/main" val="2540208099"/>
                    </a:ext>
                  </a:extLst>
                </a:gridCol>
                <a:gridCol w="1370491">
                  <a:extLst>
                    <a:ext uri="{9D8B030D-6E8A-4147-A177-3AD203B41FA5}">
                      <a16:colId xmlns:a16="http://schemas.microsoft.com/office/drawing/2014/main" val="479293280"/>
                    </a:ext>
                  </a:extLst>
                </a:gridCol>
                <a:gridCol w="1276415">
                  <a:extLst>
                    <a:ext uri="{9D8B030D-6E8A-4147-A177-3AD203B41FA5}">
                      <a16:colId xmlns:a16="http://schemas.microsoft.com/office/drawing/2014/main" val="4022113565"/>
                    </a:ext>
                  </a:extLst>
                </a:gridCol>
                <a:gridCol w="2208249">
                  <a:extLst>
                    <a:ext uri="{9D8B030D-6E8A-4147-A177-3AD203B41FA5}">
                      <a16:colId xmlns:a16="http://schemas.microsoft.com/office/drawing/2014/main" val="985874898"/>
                    </a:ext>
                  </a:extLst>
                </a:gridCol>
              </a:tblGrid>
              <a:tr h="1159557">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9e</a:t>
                      </a:r>
                    </a:p>
                  </a:txBody>
                  <a:tcPr marL="0" marR="38100" marT="76200" marB="76200" anchor="b"/>
                </a:tc>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2018-2020</a:t>
                      </a: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Coffee Lake Refresh</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LGA 1151/2066</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Z390/X299</a:t>
                      </a:r>
                    </a:p>
                  </a:txBody>
                  <a:tcPr marL="38100" marR="38100" marT="76200" marB="76200" anchor="b"/>
                </a:tc>
                <a:tc>
                  <a:txBody>
                    <a:bodyPr/>
                    <a:lstStyle/>
                    <a:p>
                      <a:pPr>
                        <a:lnSpc>
                          <a:spcPct val="107000"/>
                        </a:lnSpc>
                        <a:spcBef>
                          <a:spcPts val="600"/>
                        </a:spcBef>
                        <a:spcAft>
                          <a:spcPts val="600"/>
                        </a:spcAft>
                      </a:pP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Eerste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processoren met maximaal 8 kernen voor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desktops</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 laptops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1547010058"/>
                  </a:ext>
                </a:extLst>
              </a:tr>
              <a:tr h="1218281">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10e</a:t>
                      </a: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2019-2021</a:t>
                      </a: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Comet Lake</a:t>
                      </a: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LGA 1200/2066</a:t>
                      </a: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Z490/H470/B460/Z590/H570/B560/X299</a:t>
                      </a:r>
                    </a:p>
                  </a:txBody>
                  <a:tcPr marL="38100" marR="38100" marT="76200" marB="76200" anchor="b"/>
                </a:tc>
                <a:tc>
                  <a:txBody>
                    <a:bodyPr/>
                    <a:lstStyle/>
                    <a:p>
                      <a:pPr>
                        <a:lnSpc>
                          <a:spcPct val="107000"/>
                        </a:lnSpc>
                        <a:spcBef>
                          <a:spcPts val="600"/>
                        </a:spcBef>
                        <a:spcAft>
                          <a:spcPts val="600"/>
                        </a:spcAft>
                      </a:pP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Eerste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processoren met maximaal 10 kernen voor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desktops</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 laptops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677500052"/>
                  </a:ext>
                </a:extLst>
              </a:tr>
              <a:tr h="858654">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11e</a:t>
                      </a: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2020-2022</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Rocket Lake</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LGA 1200/2066</a:t>
                      </a:r>
                    </a:p>
                  </a:txBody>
                  <a:tcPr marL="38100" marR="38100" marT="76200" marB="76200" anchor="b"/>
                </a:tc>
                <a:tc>
                  <a:txBody>
                    <a:bodyPr/>
                    <a:lstStyle/>
                    <a:p>
                      <a:pPr>
                        <a:lnSpc>
                          <a:spcPct val="107000"/>
                        </a:lnSpc>
                        <a:spcBef>
                          <a:spcPts val="600"/>
                        </a:spcBef>
                        <a:spcAft>
                          <a:spcPts val="60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Z590/H570/B560/Z690/X299</a:t>
                      </a:r>
                    </a:p>
                  </a:txBody>
                  <a:tcPr marL="38100" marR="38100" marT="76200" marB="76200" anchor="b"/>
                </a:tc>
                <a:tc>
                  <a:txBody>
                    <a:bodyPr/>
                    <a:lstStyle/>
                    <a:p>
                      <a:pPr>
                        <a:lnSpc>
                          <a:spcPct val="107000"/>
                        </a:lnSpc>
                        <a:spcBef>
                          <a:spcPts val="600"/>
                        </a:spcBef>
                        <a:spcAft>
                          <a:spcPts val="600"/>
                        </a:spcAft>
                      </a:pP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Eerste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processoren met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PCIe</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4.0 interface en Iris Xe grafische chip</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2219961101"/>
                  </a:ext>
                </a:extLst>
              </a:tr>
              <a:tr h="858654">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12e</a:t>
                      </a:r>
                    </a:p>
                  </a:txBody>
                  <a:tcPr marL="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2021-2023</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Alder Lake</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LGA 1700/2066</a:t>
                      </a:r>
                    </a:p>
                  </a:txBody>
                  <a:tcPr marL="38100" marR="38100" marT="76200" marB="76200" anchor="b"/>
                </a:tc>
                <a:tc>
                  <a:txBody>
                    <a:bodyPr/>
                    <a:lstStyle/>
                    <a:p>
                      <a:pPr>
                        <a:lnSpc>
                          <a:spcPct val="107000"/>
                        </a:lnSpc>
                        <a:spcBef>
                          <a:spcPts val="600"/>
                        </a:spcBef>
                        <a:spcAft>
                          <a:spcPts val="6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Z690/X299</a:t>
                      </a:r>
                    </a:p>
                  </a:txBody>
                  <a:tcPr marL="38100" marR="38100" marT="76200" marB="76200" anchor="b"/>
                </a:tc>
                <a:tc>
                  <a:txBody>
                    <a:bodyPr/>
                    <a:lstStyle/>
                    <a:p>
                      <a:pPr>
                        <a:lnSpc>
                          <a:spcPct val="107000"/>
                        </a:lnSpc>
                        <a:spcBef>
                          <a:spcPts val="600"/>
                        </a:spcBef>
                        <a:spcAft>
                          <a:spcPts val="600"/>
                        </a:spcAft>
                      </a:pP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Eerste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Core</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processoren met hybride ontwerp, DDR5 geheugen, </a:t>
                      </a:r>
                      <a:r>
                        <a:rPr lang="nl-BE" sz="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PCIe</a:t>
                      </a:r>
                      <a:r>
                        <a:rPr lang="nl-B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5.0 interface en AVX3 instructieset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76200" marB="76200" anchor="b"/>
                </a:tc>
                <a:extLst>
                  <a:ext uri="{0D108BD9-81ED-4DB2-BD59-A6C34878D82A}">
                    <a16:rowId xmlns:a16="http://schemas.microsoft.com/office/drawing/2014/main" val="410198498"/>
                  </a:ext>
                </a:extLst>
              </a:tr>
            </a:tbl>
          </a:graphicData>
        </a:graphic>
      </p:graphicFrame>
      <p:pic>
        <p:nvPicPr>
          <p:cNvPr id="4" name="Afbeelding 3"/>
          <p:cNvPicPr>
            <a:picLocks noChangeAspect="1"/>
          </p:cNvPicPr>
          <p:nvPr/>
        </p:nvPicPr>
        <p:blipFill>
          <a:blip r:embed="rId3"/>
          <a:stretch>
            <a:fillRect/>
          </a:stretch>
        </p:blipFill>
        <p:spPr>
          <a:xfrm>
            <a:off x="855663" y="163632"/>
            <a:ext cx="8010838" cy="451143"/>
          </a:xfrm>
          <a:prstGeom prst="rect">
            <a:avLst/>
          </a:prstGeom>
        </p:spPr>
      </p:pic>
    </p:spTree>
    <p:extLst>
      <p:ext uri="{BB962C8B-B14F-4D97-AF65-F5344CB8AC3E}">
        <p14:creationId xmlns:p14="http://schemas.microsoft.com/office/powerpoint/2010/main" val="3505915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o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3036</Words>
  <Application>Microsoft Office PowerPoint</Application>
  <PresentationFormat>Diavoorstelling (16:9)</PresentationFormat>
  <Paragraphs>656</Paragraphs>
  <Slides>38</Slides>
  <Notes>38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Barlow Light</vt:lpstr>
      <vt:lpstr>Barlow</vt:lpstr>
      <vt:lpstr>Calibri</vt:lpstr>
      <vt:lpstr>Segoe UI</vt:lpstr>
      <vt:lpstr>Arial</vt:lpstr>
      <vt:lpstr>Times New Roman</vt:lpstr>
      <vt:lpstr>Minola template</vt:lpstr>
      <vt:lpstr>Overzicht van  De INTEL processoren Over de generaties heen Door Herman en BingAI</vt:lpstr>
      <vt:lpstr>INTRODUKTIE</vt:lpstr>
      <vt:lpstr>Hallo, dit is opgezocht door BingAI.</vt:lpstr>
      <vt:lpstr>PowerPoint-presentatie</vt:lpstr>
      <vt:lpstr>De verschillende soorte processoren zijn</vt:lpstr>
      <vt:lpstr>De verschillende soorte processoren zijn</vt:lpstr>
      <vt:lpstr>Overzicht van de verschillende intel core generaties</vt:lpstr>
      <vt:lpstr>PowerPoint-presentatie</vt:lpstr>
      <vt:lpstr>PowerPoint-presentatie</vt:lpstr>
      <vt:lpstr>  2008-2010  Nehalem processoren</vt:lpstr>
      <vt:lpstr>  2008-2010  Nehalem processoren</vt:lpstr>
      <vt:lpstr>  2011-2012 Sandy Bridge </vt:lpstr>
      <vt:lpstr>  2011-2012 Sandy Bridge </vt:lpstr>
      <vt:lpstr>  2012-2013 Ivy Bridge </vt:lpstr>
      <vt:lpstr>  2012-2013 Ivy Bridge</vt:lpstr>
      <vt:lpstr>  2013-2015 Haswell </vt:lpstr>
      <vt:lpstr>  2013-2015 Haswell</vt:lpstr>
      <vt:lpstr>  2014-2016 Broadwell </vt:lpstr>
      <vt:lpstr>  2014-2016 Broadwell</vt:lpstr>
      <vt:lpstr>  2015-2017 Skylake </vt:lpstr>
      <vt:lpstr>  2015-2017 Skylake</vt:lpstr>
      <vt:lpstr>  2016-2018 Kaby Lake </vt:lpstr>
      <vt:lpstr>  2016-2018 Kaby Lake</vt:lpstr>
      <vt:lpstr>  2017-2019 Coffee Lake </vt:lpstr>
      <vt:lpstr>  2017-2019 Coffee Lake</vt:lpstr>
      <vt:lpstr>  2019-2021 Comet Lake </vt:lpstr>
      <vt:lpstr>  2019-2021 Comet Lake </vt:lpstr>
      <vt:lpstr>  2020-2022 Rocket Lake </vt:lpstr>
      <vt:lpstr>  2021-2023 Alder Lake </vt:lpstr>
      <vt:lpstr>  2021-2023 Alder Lake</vt:lpstr>
      <vt:lpstr>  2023- Raptor Lake </vt:lpstr>
      <vt:lpstr>  2023- Raptor Lake</vt:lpstr>
      <vt:lpstr>  Vergelijking met AMD processoren</vt:lpstr>
      <vt:lpstr>  Vergelijking met AMD processoren</vt:lpstr>
      <vt:lpstr>  Voor- en nadelen van AMD en Intel processoren</vt:lpstr>
      <vt:lpstr>  Conclusie en aanbeveling</vt:lpstr>
      <vt:lpstr>  Bronvermelding</vt:lpstr>
      <vt:lpstr>Samenvatting  In deze presentatie hebben we de verschillende soorten processoren van Intel en AMD besproken, met name de Alder Lake en Ryzen 6000U serie  We hebben de kenmerken, prestaties, prijzen en voor- en nadelen van deze processoren vergeleken  We hebben geconcludeerd dat AMD en Intel beide krachtige en efficiënte processoren bieden voor laptops, maar dat er ook belangrijke verschillen zijn tussen hen  We hebben aanbevolen om een processor te kiezen die past bij je persoonlijke behoeften, budget en voorkeuren  We hebben ook enkele tips gegeven om je presentatie te verbeteren en te verlevendigen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Herman Hollebosch</cp:lastModifiedBy>
  <cp:revision>27</cp:revision>
  <dcterms:modified xsi:type="dcterms:W3CDTF">2023-06-07T13:06:40Z</dcterms:modified>
</cp:coreProperties>
</file>